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6" r:id="rId5"/>
    <p:sldId id="265" r:id="rId6"/>
    <p:sldId id="262" r:id="rId7"/>
    <p:sldId id="267" r:id="rId8"/>
    <p:sldId id="268" r:id="rId9"/>
    <p:sldId id="269" r:id="rId10"/>
    <p:sldId id="270" r:id="rId11"/>
    <p:sldId id="263" r:id="rId12"/>
    <p:sldId id="271" r:id="rId13"/>
    <p:sldId id="273" r:id="rId14"/>
    <p:sldId id="264" r:id="rId15"/>
    <p:sldId id="274" r:id="rId16"/>
    <p:sldId id="275" r:id="rId17"/>
    <p:sldId id="276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200"/>
    <a:srgbClr val="607C56"/>
    <a:srgbClr val="166264"/>
    <a:srgbClr val="7C9C70"/>
    <a:srgbClr val="1F5F47"/>
    <a:srgbClr val="117A00"/>
    <a:srgbClr val="6D856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0" d="100"/>
          <a:sy n="90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A9670-4738-4BEB-8DD9-119559C0813C}" type="doc">
      <dgm:prSet loTypeId="urn:microsoft.com/office/officeart/2008/layout/VerticalCurvedList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32D3160-51F8-4B41-A5FE-F0E6868C6AB1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FB421A7A-A19B-43E9-B77A-C106DC6FD345}" type="par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2A9E8A01-FA45-48FF-B38F-E4CC81ADFA83}" type="sibTrans" cxnId="{A0871BBD-2744-4016-B935-BE1B0DE62B0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61026-F6EF-4981-802D-00DF4C48AD1F}">
      <dgm:prSet phldrT="[Текст]" custT="1"/>
      <dgm:spPr/>
      <dgm:t>
        <a:bodyPr/>
        <a:lstStyle/>
        <a:p>
          <a:pPr algn="l"/>
          <a:endParaRPr lang="ru-RU" sz="2800" b="0" dirty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BA953C00-E49C-4162-A52D-09706F4DBD66}" type="par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9E92E36F-A7B1-4CEC-A197-4492BC0B5644}" type="sibTrans" cxnId="{7D98553F-76FC-4F14-AE31-6162A7E64B33}">
      <dgm:prSet/>
      <dgm:spPr/>
      <dgm:t>
        <a:bodyPr/>
        <a:lstStyle/>
        <a:p>
          <a:pPr algn="l"/>
          <a:endParaRPr lang="ru-RU" sz="2800" b="0">
            <a:solidFill>
              <a:schemeClr val="accent3">
                <a:lumMod val="50000"/>
              </a:schemeClr>
            </a:solidFill>
            <a:effectLst/>
          </a:endParaRPr>
        </a:p>
      </dgm:t>
    </dgm:pt>
    <dgm:pt modelId="{5D01A01F-3555-452E-B2DB-4850E61D6571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«Знаменитая птица»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7E811906-C49F-46BB-82DD-7CB7D3254BCE}" type="parTrans" cxnId="{5D9447C6-5A8D-491C-8749-3D0BDC7515D9}">
      <dgm:prSet/>
      <dgm:spPr/>
      <dgm:t>
        <a:bodyPr/>
        <a:lstStyle/>
        <a:p>
          <a:endParaRPr lang="ru-RU"/>
        </a:p>
      </dgm:t>
    </dgm:pt>
    <dgm:pt modelId="{14DD58F4-CB6E-4331-B0D1-A6AC9A14D39F}" type="sibTrans" cxnId="{5D9447C6-5A8D-491C-8749-3D0BDC7515D9}">
      <dgm:prSet/>
      <dgm:spPr/>
      <dgm:t>
        <a:bodyPr/>
        <a:lstStyle/>
        <a:p>
          <a:endParaRPr lang="ru-RU"/>
        </a:p>
      </dgm:t>
    </dgm:pt>
    <dgm:pt modelId="{A8017492-9BD6-40D8-B07F-E7D76F7FEEF3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«Гостья»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94B449C-820F-41B7-B8CE-A9C2DDF2C697}" type="parTrans" cxnId="{94376494-101C-4C2D-9634-416DE657540F}">
      <dgm:prSet/>
      <dgm:spPr/>
      <dgm:t>
        <a:bodyPr/>
        <a:lstStyle/>
        <a:p>
          <a:endParaRPr lang="ru-RU"/>
        </a:p>
      </dgm:t>
    </dgm:pt>
    <dgm:pt modelId="{008D04E2-338F-42B5-BB97-BBEFB2C362CB}" type="sibTrans" cxnId="{94376494-101C-4C2D-9634-416DE657540F}">
      <dgm:prSet/>
      <dgm:spPr/>
      <dgm:t>
        <a:bodyPr/>
        <a:lstStyle/>
        <a:p>
          <a:endParaRPr lang="ru-RU"/>
        </a:p>
      </dgm:t>
    </dgm:pt>
    <dgm:pt modelId="{3A7B95D3-2DDF-4B17-B328-86E402F36AFE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«Патрикеевна»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455C2A0B-6E3E-4542-A06E-873DD4B22492}" type="parTrans" cxnId="{28DF11DD-91B6-4BA5-9509-3E24F9414C8A}">
      <dgm:prSet/>
      <dgm:spPr/>
      <dgm:t>
        <a:bodyPr/>
        <a:lstStyle/>
        <a:p>
          <a:endParaRPr lang="ru-RU"/>
        </a:p>
      </dgm:t>
    </dgm:pt>
    <dgm:pt modelId="{37EF4173-A41B-4A73-8374-C5F382D6D578}" type="sibTrans" cxnId="{28DF11DD-91B6-4BA5-9509-3E24F9414C8A}">
      <dgm:prSet/>
      <dgm:spPr/>
      <dgm:t>
        <a:bodyPr/>
        <a:lstStyle/>
        <a:p>
          <a:endParaRPr lang="ru-RU"/>
        </a:p>
      </dgm:t>
    </dgm:pt>
    <dgm:pt modelId="{A8F1665E-5942-46BC-A1DA-7653613EC83B}">
      <dgm:prSet custT="1"/>
      <dgm:spPr/>
      <dgm:t>
        <a:bodyPr/>
        <a:lstStyle/>
        <a:p>
          <a:r>
            <a:rPr lang="en-US" sz="3600" b="1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dirty="0" smtClean="0">
              <a:solidFill>
                <a:srgbClr val="1F5F47"/>
              </a:solidFill>
              <a:effectLst/>
            </a:rPr>
            <a:t>«Чемпионат аппетитов»</a:t>
          </a:r>
          <a:endParaRPr lang="ru-RU" sz="3600" b="0" dirty="0">
            <a:solidFill>
              <a:srgbClr val="1F5F47"/>
            </a:solidFill>
            <a:effectLst/>
          </a:endParaRPr>
        </a:p>
      </dgm:t>
    </dgm:pt>
    <dgm:pt modelId="{2C55F2E1-BB9B-417B-A464-53E03BB7C24F}" type="parTrans" cxnId="{BC2B779D-1313-4517-87D9-529985B0D8FC}">
      <dgm:prSet/>
      <dgm:spPr/>
      <dgm:t>
        <a:bodyPr/>
        <a:lstStyle/>
        <a:p>
          <a:endParaRPr lang="ru-RU"/>
        </a:p>
      </dgm:t>
    </dgm:pt>
    <dgm:pt modelId="{2497628D-BBC4-4BAF-BAE3-689E4CA678A5}" type="sibTrans" cxnId="{BC2B779D-1313-4517-87D9-529985B0D8FC}">
      <dgm:prSet/>
      <dgm:spPr>
        <a:ln w="57150" cmpd="tri">
          <a:solidFill>
            <a:srgbClr val="0A4200"/>
          </a:solidFill>
        </a:ln>
      </dgm:spPr>
      <dgm:t>
        <a:bodyPr/>
        <a:lstStyle/>
        <a:p>
          <a:endParaRPr lang="ru-RU" dirty="0"/>
        </a:p>
      </dgm:t>
    </dgm:pt>
    <dgm:pt modelId="{E95819C9-2CE6-49FC-89B3-77DE35ABEC4E}" type="pres">
      <dgm:prSet presAssocID="{CF6A9670-4738-4BEB-8DD9-119559C081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F0C984-5A5B-4CCB-B491-743258A75370}" type="pres">
      <dgm:prSet presAssocID="{CF6A9670-4738-4BEB-8DD9-119559C0813C}" presName="Name1" presStyleCnt="0"/>
      <dgm:spPr/>
      <dgm:t>
        <a:bodyPr/>
        <a:lstStyle/>
        <a:p>
          <a:endParaRPr lang="ru-RU"/>
        </a:p>
      </dgm:t>
    </dgm:pt>
    <dgm:pt modelId="{B5019967-5F62-47EA-AE86-341BDD0EE4AF}" type="pres">
      <dgm:prSet presAssocID="{CF6A9670-4738-4BEB-8DD9-119559C0813C}" presName="cycle" presStyleCnt="0"/>
      <dgm:spPr/>
      <dgm:t>
        <a:bodyPr/>
        <a:lstStyle/>
        <a:p>
          <a:endParaRPr lang="ru-RU"/>
        </a:p>
      </dgm:t>
    </dgm:pt>
    <dgm:pt modelId="{D0C3B18F-E807-4242-8F06-3B1F17E3E8A5}" type="pres">
      <dgm:prSet presAssocID="{CF6A9670-4738-4BEB-8DD9-119559C0813C}" presName="srcNode" presStyleLbl="node1" presStyleIdx="0" presStyleCnt="4"/>
      <dgm:spPr/>
      <dgm:t>
        <a:bodyPr/>
        <a:lstStyle/>
        <a:p>
          <a:endParaRPr lang="ru-RU"/>
        </a:p>
      </dgm:t>
    </dgm:pt>
    <dgm:pt modelId="{D3167D4D-C44D-4EFC-93A5-3410C90CA089}" type="pres">
      <dgm:prSet presAssocID="{CF6A9670-4738-4BEB-8DD9-119559C0813C}" presName="conn" presStyleLbl="parChTrans1D2" presStyleIdx="0" presStyleCnt="1"/>
      <dgm:spPr/>
      <dgm:t>
        <a:bodyPr/>
        <a:lstStyle/>
        <a:p>
          <a:endParaRPr lang="ru-RU"/>
        </a:p>
      </dgm:t>
    </dgm:pt>
    <dgm:pt modelId="{CF375612-F719-42C6-B58A-A1979D54E521}" type="pres">
      <dgm:prSet presAssocID="{CF6A9670-4738-4BEB-8DD9-119559C0813C}" presName="extraNode" presStyleLbl="node1" presStyleIdx="0" presStyleCnt="4"/>
      <dgm:spPr/>
      <dgm:t>
        <a:bodyPr/>
        <a:lstStyle/>
        <a:p>
          <a:endParaRPr lang="ru-RU"/>
        </a:p>
      </dgm:t>
    </dgm:pt>
    <dgm:pt modelId="{EFC7C2AB-CD7C-4926-AB39-F4254EE2E9D1}" type="pres">
      <dgm:prSet presAssocID="{CF6A9670-4738-4BEB-8DD9-119559C0813C}" presName="dstNode" presStyleLbl="node1" presStyleIdx="0" presStyleCnt="4"/>
      <dgm:spPr/>
      <dgm:t>
        <a:bodyPr/>
        <a:lstStyle/>
        <a:p>
          <a:endParaRPr lang="ru-RU"/>
        </a:p>
      </dgm:t>
    </dgm:pt>
    <dgm:pt modelId="{96E7070B-2891-4273-A51C-AB149F37FA8A}" type="pres">
      <dgm:prSet presAssocID="{A8F1665E-5942-46BC-A1DA-7653613EC83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C3B59-53BA-4AAC-89C5-88794401D8EF}" type="pres">
      <dgm:prSet presAssocID="{A8F1665E-5942-46BC-A1DA-7653613EC83B}" presName="accent_1" presStyleCnt="0"/>
      <dgm:spPr/>
    </dgm:pt>
    <dgm:pt modelId="{400AD0DD-B195-452E-BD76-A037269BB310}" type="pres">
      <dgm:prSet presAssocID="{A8F1665E-5942-46BC-A1DA-7653613EC83B}" presName="accentRepeatNode" presStyleLbl="solidFgAcc1" presStyleIdx="0" presStyleCnt="4" custScaleX="110247" custScaleY="98073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9F211B9A-4A5D-46C5-87A3-DC7C058A09A9}" type="pres">
      <dgm:prSet presAssocID="{3A7B95D3-2DDF-4B17-B328-86E402F36A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401E2D-99A5-4767-9E42-2284EC66DB2E}" type="pres">
      <dgm:prSet presAssocID="{3A7B95D3-2DDF-4B17-B328-86E402F36AFE}" presName="accent_2" presStyleCnt="0"/>
      <dgm:spPr/>
    </dgm:pt>
    <dgm:pt modelId="{D16EB566-7418-4203-BD77-CABAE08C39A5}" type="pres">
      <dgm:prSet presAssocID="{3A7B95D3-2DDF-4B17-B328-86E402F36AFE}" presName="accentRepeatNode" presStyleLbl="solidFgAcc1" presStyleIdx="1" presStyleCnt="4" custScaleX="109836" custScaleY="10185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19ABA33D-B962-40A9-9D47-E3673CBDC5B9}" type="pres">
      <dgm:prSet presAssocID="{5D01A01F-3555-452E-B2DB-4850E61D657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6C208-DF33-44C2-9B15-F8B4EC112BFE}" type="pres">
      <dgm:prSet presAssocID="{5D01A01F-3555-452E-B2DB-4850E61D6571}" presName="accent_3" presStyleCnt="0"/>
      <dgm:spPr/>
    </dgm:pt>
    <dgm:pt modelId="{0C0F3805-F15E-4495-AEFE-F8CB99F69293}" type="pres">
      <dgm:prSet presAssocID="{5D01A01F-3555-452E-B2DB-4850E61D6571}" presName="accentRepeatNode" presStyleLbl="solidFgAcc1" presStyleIdx="2" presStyleCnt="4" custScaleX="105111" custScaleY="100907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F2ADF78F-47DE-47BA-8EE6-2C0D8AA18838}" type="pres">
      <dgm:prSet presAssocID="{A8017492-9BD6-40D8-B07F-E7D76F7FEEF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B36F84-2BB8-4924-88A0-E1A04DC5058F}" type="pres">
      <dgm:prSet presAssocID="{A8017492-9BD6-40D8-B07F-E7D76F7FEEF3}" presName="accent_4" presStyleCnt="0"/>
      <dgm:spPr/>
    </dgm:pt>
    <dgm:pt modelId="{77F6A565-8F95-40CC-BC34-8FA1E4F7526D}" type="pres">
      <dgm:prSet presAssocID="{A8017492-9BD6-40D8-B07F-E7D76F7FEEF3}" presName="accentRepeatNode" presStyleLbl="solidFgAcc1" presStyleIdx="3" presStyleCnt="4" custScaleX="110247" custScaleY="10468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</dgm:ptLst>
  <dgm:cxnLst>
    <dgm:cxn modelId="{28DF11DD-91B6-4BA5-9509-3E24F9414C8A}" srcId="{CF6A9670-4738-4BEB-8DD9-119559C0813C}" destId="{3A7B95D3-2DDF-4B17-B328-86E402F36AFE}" srcOrd="1" destOrd="0" parTransId="{455C2A0B-6E3E-4542-A06E-873DD4B22492}" sibTransId="{37EF4173-A41B-4A73-8374-C5F382D6D578}"/>
    <dgm:cxn modelId="{BC2B779D-1313-4517-87D9-529985B0D8FC}" srcId="{CF6A9670-4738-4BEB-8DD9-119559C0813C}" destId="{A8F1665E-5942-46BC-A1DA-7653613EC83B}" srcOrd="0" destOrd="0" parTransId="{2C55F2E1-BB9B-417B-A464-53E03BB7C24F}" sibTransId="{2497628D-BBC4-4BAF-BAE3-689E4CA678A5}"/>
    <dgm:cxn modelId="{B2F84E9A-2EDE-4CA8-A4DF-FDE987FBD48E}" type="presOf" srcId="{A8017492-9BD6-40D8-B07F-E7D76F7FEEF3}" destId="{F2ADF78F-47DE-47BA-8EE6-2C0D8AA18838}" srcOrd="0" destOrd="0" presId="urn:microsoft.com/office/officeart/2008/layout/VerticalCurvedList"/>
    <dgm:cxn modelId="{E44F8FC0-DB42-4F42-918B-DCC3990ACFD0}" type="presOf" srcId="{5D01A01F-3555-452E-B2DB-4850E61D6571}" destId="{19ABA33D-B962-40A9-9D47-E3673CBDC5B9}" srcOrd="0" destOrd="0" presId="urn:microsoft.com/office/officeart/2008/layout/VerticalCurvedList"/>
    <dgm:cxn modelId="{42619780-28C0-4324-906B-FD619D7ECE3F}" type="presOf" srcId="{A8F1665E-5942-46BC-A1DA-7653613EC83B}" destId="{96E7070B-2891-4273-A51C-AB149F37FA8A}" srcOrd="0" destOrd="0" presId="urn:microsoft.com/office/officeart/2008/layout/VerticalCurvedList"/>
    <dgm:cxn modelId="{848A649E-9673-440B-8FCE-23748BCFFA7A}" type="presOf" srcId="{D32D3160-51F8-4B41-A5FE-F0E6868C6AB1}" destId="{19ABA33D-B962-40A9-9D47-E3673CBDC5B9}" srcOrd="0" destOrd="1" presId="urn:microsoft.com/office/officeart/2008/layout/VerticalCurvedList"/>
    <dgm:cxn modelId="{5D9447C6-5A8D-491C-8749-3D0BDC7515D9}" srcId="{CF6A9670-4738-4BEB-8DD9-119559C0813C}" destId="{5D01A01F-3555-452E-B2DB-4850E61D6571}" srcOrd="2" destOrd="0" parTransId="{7E811906-C49F-46BB-82DD-7CB7D3254BCE}" sibTransId="{14DD58F4-CB6E-4331-B0D1-A6AC9A14D39F}"/>
    <dgm:cxn modelId="{03148FEC-E9F5-4BE7-A30D-FC0FA00C2026}" type="presOf" srcId="{2497628D-BBC4-4BAF-BAE3-689E4CA678A5}" destId="{D3167D4D-C44D-4EFC-93A5-3410C90CA089}" srcOrd="0" destOrd="0" presId="urn:microsoft.com/office/officeart/2008/layout/VerticalCurvedList"/>
    <dgm:cxn modelId="{4D576573-2104-4C3A-9D5A-C89E689F6775}" type="presOf" srcId="{9E961026-F6EF-4981-802D-00DF4C48AD1F}" destId="{F2ADF78F-47DE-47BA-8EE6-2C0D8AA18838}" srcOrd="0" destOrd="1" presId="urn:microsoft.com/office/officeart/2008/layout/VerticalCurvedList"/>
    <dgm:cxn modelId="{3FD9E648-AD07-4232-AA8D-37936C7F35BB}" type="presOf" srcId="{CF6A9670-4738-4BEB-8DD9-119559C0813C}" destId="{E95819C9-2CE6-49FC-89B3-77DE35ABEC4E}" srcOrd="0" destOrd="0" presId="urn:microsoft.com/office/officeart/2008/layout/VerticalCurvedList"/>
    <dgm:cxn modelId="{48B3574B-DABA-4D7B-BAB3-DA2612D0B260}" type="presOf" srcId="{3A7B95D3-2DDF-4B17-B328-86E402F36AFE}" destId="{9F211B9A-4A5D-46C5-87A3-DC7C058A09A9}" srcOrd="0" destOrd="0" presId="urn:microsoft.com/office/officeart/2008/layout/VerticalCurvedList"/>
    <dgm:cxn modelId="{7D98553F-76FC-4F14-AE31-6162A7E64B33}" srcId="{A8017492-9BD6-40D8-B07F-E7D76F7FEEF3}" destId="{9E961026-F6EF-4981-802D-00DF4C48AD1F}" srcOrd="0" destOrd="0" parTransId="{BA953C00-E49C-4162-A52D-09706F4DBD66}" sibTransId="{9E92E36F-A7B1-4CEC-A197-4492BC0B5644}"/>
    <dgm:cxn modelId="{A0871BBD-2744-4016-B935-BE1B0DE62B03}" srcId="{5D01A01F-3555-452E-B2DB-4850E61D6571}" destId="{D32D3160-51F8-4B41-A5FE-F0E6868C6AB1}" srcOrd="0" destOrd="0" parTransId="{FB421A7A-A19B-43E9-B77A-C106DC6FD345}" sibTransId="{2A9E8A01-FA45-48FF-B38F-E4CC81ADFA83}"/>
    <dgm:cxn modelId="{94376494-101C-4C2D-9634-416DE657540F}" srcId="{CF6A9670-4738-4BEB-8DD9-119559C0813C}" destId="{A8017492-9BD6-40D8-B07F-E7D76F7FEEF3}" srcOrd="3" destOrd="0" parTransId="{494B449C-820F-41B7-B8CE-A9C2DDF2C697}" sibTransId="{008D04E2-338F-42B5-BB97-BBEFB2C362CB}"/>
    <dgm:cxn modelId="{3506A1C8-ECF9-4180-BF29-743DFD9A651C}" type="presParOf" srcId="{E95819C9-2CE6-49FC-89B3-77DE35ABEC4E}" destId="{65F0C984-5A5B-4CCB-B491-743258A75370}" srcOrd="0" destOrd="0" presId="urn:microsoft.com/office/officeart/2008/layout/VerticalCurvedList"/>
    <dgm:cxn modelId="{5C69BA1D-5A25-461F-B113-77ECA7EECCA0}" type="presParOf" srcId="{65F0C984-5A5B-4CCB-B491-743258A75370}" destId="{B5019967-5F62-47EA-AE86-341BDD0EE4AF}" srcOrd="0" destOrd="0" presId="urn:microsoft.com/office/officeart/2008/layout/VerticalCurvedList"/>
    <dgm:cxn modelId="{0153FE9A-3436-44AB-93A6-4FBDD2899EEF}" type="presParOf" srcId="{B5019967-5F62-47EA-AE86-341BDD0EE4AF}" destId="{D0C3B18F-E807-4242-8F06-3B1F17E3E8A5}" srcOrd="0" destOrd="0" presId="urn:microsoft.com/office/officeart/2008/layout/VerticalCurvedList"/>
    <dgm:cxn modelId="{ECEE36A9-FB17-44AF-8BF8-24A74197E4CE}" type="presParOf" srcId="{B5019967-5F62-47EA-AE86-341BDD0EE4AF}" destId="{D3167D4D-C44D-4EFC-93A5-3410C90CA089}" srcOrd="1" destOrd="0" presId="urn:microsoft.com/office/officeart/2008/layout/VerticalCurvedList"/>
    <dgm:cxn modelId="{E9B41207-332E-4317-8977-959FB856BA49}" type="presParOf" srcId="{B5019967-5F62-47EA-AE86-341BDD0EE4AF}" destId="{CF375612-F719-42C6-B58A-A1979D54E521}" srcOrd="2" destOrd="0" presId="urn:microsoft.com/office/officeart/2008/layout/VerticalCurvedList"/>
    <dgm:cxn modelId="{51B44669-4DFC-4167-B9B3-52D12FBD8DFB}" type="presParOf" srcId="{B5019967-5F62-47EA-AE86-341BDD0EE4AF}" destId="{EFC7C2AB-CD7C-4926-AB39-F4254EE2E9D1}" srcOrd="3" destOrd="0" presId="urn:microsoft.com/office/officeart/2008/layout/VerticalCurvedList"/>
    <dgm:cxn modelId="{D8695F2B-241F-4AA0-BED1-A54930C1E121}" type="presParOf" srcId="{65F0C984-5A5B-4CCB-B491-743258A75370}" destId="{96E7070B-2891-4273-A51C-AB149F37FA8A}" srcOrd="1" destOrd="0" presId="urn:microsoft.com/office/officeart/2008/layout/VerticalCurvedList"/>
    <dgm:cxn modelId="{491E337F-E68A-4814-A325-2E35FB902CF0}" type="presParOf" srcId="{65F0C984-5A5B-4CCB-B491-743258A75370}" destId="{6D2C3B59-53BA-4AAC-89C5-88794401D8EF}" srcOrd="2" destOrd="0" presId="urn:microsoft.com/office/officeart/2008/layout/VerticalCurvedList"/>
    <dgm:cxn modelId="{5D69C11E-2ED8-4FF8-B6B7-DF884FE73FDD}" type="presParOf" srcId="{6D2C3B59-53BA-4AAC-89C5-88794401D8EF}" destId="{400AD0DD-B195-452E-BD76-A037269BB310}" srcOrd="0" destOrd="0" presId="urn:microsoft.com/office/officeart/2008/layout/VerticalCurvedList"/>
    <dgm:cxn modelId="{6C868C76-41D4-41D4-98C7-83D24ABFF42D}" type="presParOf" srcId="{65F0C984-5A5B-4CCB-B491-743258A75370}" destId="{9F211B9A-4A5D-46C5-87A3-DC7C058A09A9}" srcOrd="3" destOrd="0" presId="urn:microsoft.com/office/officeart/2008/layout/VerticalCurvedList"/>
    <dgm:cxn modelId="{5CE10AD4-F371-4AEE-9F26-A1B3527F8F99}" type="presParOf" srcId="{65F0C984-5A5B-4CCB-B491-743258A75370}" destId="{9B401E2D-99A5-4767-9E42-2284EC66DB2E}" srcOrd="4" destOrd="0" presId="urn:microsoft.com/office/officeart/2008/layout/VerticalCurvedList"/>
    <dgm:cxn modelId="{264FACBE-4ED8-450E-A323-43C87F4C4EC4}" type="presParOf" srcId="{9B401E2D-99A5-4767-9E42-2284EC66DB2E}" destId="{D16EB566-7418-4203-BD77-CABAE08C39A5}" srcOrd="0" destOrd="0" presId="urn:microsoft.com/office/officeart/2008/layout/VerticalCurvedList"/>
    <dgm:cxn modelId="{8A772D0B-B693-4011-821B-5AD4F4268E81}" type="presParOf" srcId="{65F0C984-5A5B-4CCB-B491-743258A75370}" destId="{19ABA33D-B962-40A9-9D47-E3673CBDC5B9}" srcOrd="5" destOrd="0" presId="urn:microsoft.com/office/officeart/2008/layout/VerticalCurvedList"/>
    <dgm:cxn modelId="{4C03AEAB-4A77-4448-B952-76925C038A7B}" type="presParOf" srcId="{65F0C984-5A5B-4CCB-B491-743258A75370}" destId="{6B66C208-DF33-44C2-9B15-F8B4EC112BFE}" srcOrd="6" destOrd="0" presId="urn:microsoft.com/office/officeart/2008/layout/VerticalCurvedList"/>
    <dgm:cxn modelId="{A496674D-D6F3-4DF9-A708-CF81A349D1BA}" type="presParOf" srcId="{6B66C208-DF33-44C2-9B15-F8B4EC112BFE}" destId="{0C0F3805-F15E-4495-AEFE-F8CB99F69293}" srcOrd="0" destOrd="0" presId="urn:microsoft.com/office/officeart/2008/layout/VerticalCurvedList"/>
    <dgm:cxn modelId="{3466C941-9CD6-4575-8050-FC706FB992F2}" type="presParOf" srcId="{65F0C984-5A5B-4CCB-B491-743258A75370}" destId="{F2ADF78F-47DE-47BA-8EE6-2C0D8AA18838}" srcOrd="7" destOrd="0" presId="urn:microsoft.com/office/officeart/2008/layout/VerticalCurvedList"/>
    <dgm:cxn modelId="{E98696D2-4F49-4A4A-A719-9E30FE17296C}" type="presParOf" srcId="{65F0C984-5A5B-4CCB-B491-743258A75370}" destId="{1EB36F84-2BB8-4924-88A0-E1A04DC5058F}" srcOrd="8" destOrd="0" presId="urn:microsoft.com/office/officeart/2008/layout/VerticalCurvedList"/>
    <dgm:cxn modelId="{B3EF56A5-E93E-4917-8678-E0C93F46374E}" type="presParOf" srcId="{1EB36F84-2BB8-4924-88A0-E1A04DC5058F}" destId="{77F6A565-8F95-40CC-BC34-8FA1E4F752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167D4D-C44D-4EFC-93A5-3410C90CA089}">
      <dsp:nvSpPr>
        <dsp:cNvPr id="0" name=""/>
        <dsp:cNvSpPr/>
      </dsp:nvSpPr>
      <dsp:spPr>
        <a:xfrm>
          <a:off x="-5275604" y="-810449"/>
          <a:ext cx="6301420" cy="6301420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57150" cap="flat" cmpd="tri" algn="ctr">
          <a:solidFill>
            <a:srgbClr val="0A4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7070B-2891-4273-A51C-AB149F37FA8A}">
      <dsp:nvSpPr>
        <dsp:cNvPr id="0" name=""/>
        <dsp:cNvSpPr/>
      </dsp:nvSpPr>
      <dsp:spPr>
        <a:xfrm>
          <a:off x="544818" y="359838"/>
          <a:ext cx="6713378" cy="7200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4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«Чемпионат аппетитов»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544818" y="359838"/>
        <a:ext cx="6713378" cy="720051"/>
      </dsp:txXfrm>
    </dsp:sp>
    <dsp:sp modelId="{400AD0DD-B195-452E-BD76-A037269BB310}">
      <dsp:nvSpPr>
        <dsp:cNvPr id="0" name=""/>
        <dsp:cNvSpPr/>
      </dsp:nvSpPr>
      <dsp:spPr>
        <a:xfrm>
          <a:off x="48671" y="278504"/>
          <a:ext cx="992293" cy="8827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211B9A-4A5D-46C5-87A3-DC7C058A09A9}">
      <dsp:nvSpPr>
        <dsp:cNvPr id="0" name=""/>
        <dsp:cNvSpPr/>
      </dsp:nvSpPr>
      <dsp:spPr>
        <a:xfrm>
          <a:off x="957640" y="1440102"/>
          <a:ext cx="6300556" cy="7200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41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«Патрикеевна»</a:t>
          </a:r>
          <a:endParaRPr lang="ru-RU" sz="3600" b="0" kern="1200" dirty="0">
            <a:solidFill>
              <a:srgbClr val="1F5F47"/>
            </a:solidFill>
            <a:effectLst/>
          </a:endParaRPr>
        </a:p>
      </dsp:txBody>
      <dsp:txXfrm>
        <a:off x="957640" y="1440102"/>
        <a:ext cx="6300556" cy="720051"/>
      </dsp:txXfrm>
    </dsp:sp>
    <dsp:sp modelId="{D16EB566-7418-4203-BD77-CABAE08C39A5}">
      <dsp:nvSpPr>
        <dsp:cNvPr id="0" name=""/>
        <dsp:cNvSpPr/>
      </dsp:nvSpPr>
      <dsp:spPr>
        <a:xfrm>
          <a:off x="463343" y="1341757"/>
          <a:ext cx="988594" cy="9167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9ABA33D-B962-40A9-9D47-E3673CBDC5B9}">
      <dsp:nvSpPr>
        <dsp:cNvPr id="0" name=""/>
        <dsp:cNvSpPr/>
      </dsp:nvSpPr>
      <dsp:spPr>
        <a:xfrm>
          <a:off x="957640" y="2520366"/>
          <a:ext cx="6300556" cy="7200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41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III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«Знаменитая птица»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957640" y="2520366"/>
        <a:ext cx="6300556" cy="720051"/>
      </dsp:txXfrm>
    </dsp:sp>
    <dsp:sp modelId="{0C0F3805-F15E-4495-AEFE-F8CB99F69293}">
      <dsp:nvSpPr>
        <dsp:cNvPr id="0" name=""/>
        <dsp:cNvSpPr/>
      </dsp:nvSpPr>
      <dsp:spPr>
        <a:xfrm>
          <a:off x="484607" y="2426278"/>
          <a:ext cx="946066" cy="9082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2ADF78F-47DE-47BA-8EE6-2C0D8AA18838}">
      <dsp:nvSpPr>
        <dsp:cNvPr id="0" name=""/>
        <dsp:cNvSpPr/>
      </dsp:nvSpPr>
      <dsp:spPr>
        <a:xfrm>
          <a:off x="544818" y="3600631"/>
          <a:ext cx="6713378" cy="7200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41" tIns="91440" rIns="91440" bIns="9144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1F5F47"/>
              </a:solidFill>
              <a:effectLst/>
            </a:rPr>
            <a:t>IV</a:t>
          </a:r>
          <a:r>
            <a:rPr lang="ru-RU" sz="3600" b="1" kern="1200" dirty="0" smtClean="0">
              <a:solidFill>
                <a:srgbClr val="1F5F47"/>
              </a:solidFill>
              <a:effectLst/>
            </a:rPr>
            <a:t> тур  </a:t>
          </a:r>
          <a:r>
            <a:rPr lang="ru-RU" sz="3600" b="0" kern="1200" dirty="0" smtClean="0">
              <a:solidFill>
                <a:srgbClr val="1F5F47"/>
              </a:solidFill>
              <a:effectLst/>
            </a:rPr>
            <a:t>«Гостья»</a:t>
          </a:r>
          <a:endParaRPr lang="ru-RU" sz="3600" b="0" kern="1200" dirty="0">
            <a:solidFill>
              <a:srgbClr val="1F5F47"/>
            </a:solidFill>
            <a:effectLst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0" kern="1200" dirty="0">
            <a:solidFill>
              <a:schemeClr val="accent3">
                <a:lumMod val="50000"/>
              </a:schemeClr>
            </a:solidFill>
            <a:effectLst/>
          </a:endParaRPr>
        </a:p>
      </dsp:txBody>
      <dsp:txXfrm>
        <a:off x="544818" y="3600631"/>
        <a:ext cx="6713378" cy="720051"/>
      </dsp:txXfrm>
    </dsp:sp>
    <dsp:sp modelId="{77F6A565-8F95-40CC-BC34-8FA1E4F7526D}">
      <dsp:nvSpPr>
        <dsp:cNvPr id="0" name=""/>
        <dsp:cNvSpPr/>
      </dsp:nvSpPr>
      <dsp:spPr>
        <a:xfrm>
          <a:off x="48671" y="3489536"/>
          <a:ext cx="992293" cy="9422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186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109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09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425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42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2536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79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49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994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19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084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3EE4-E7C6-4D60-B70D-35DFF2507E6C}" type="datetimeFigureOut">
              <a:rPr lang="ru-RU" smtClean="0"/>
              <a:pPr/>
              <a:t>15.06.2019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F263-6EB6-4E55-947D-3664E3D0D9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6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16.jpeg"/><Relationship Id="rId9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png"/><Relationship Id="rId3" Type="http://schemas.openxmlformats.org/officeDocument/2006/relationships/audio" Target="../media/audio3.bin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slide" Target="slide2.xml"/><Relationship Id="rId2" Type="http://schemas.openxmlformats.org/officeDocument/2006/relationships/audio" Target="../media/audio2.bin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avatanplus.com/files/resources/original/5798caf0950881562cd8bbe2.png" TargetMode="External"/><Relationship Id="rId13" Type="http://schemas.openxmlformats.org/officeDocument/2006/relationships/hyperlink" Target="https://nukadeti.ru/content/images/essence/color/453/619.jpg" TargetMode="External"/><Relationship Id="rId18" Type="http://schemas.openxmlformats.org/officeDocument/2006/relationships/hyperlink" Target="https://c.pxhere.com/photos/73/e1/mouse_rodent_cute_mammal_nager_nature_animal_wood_mouse-478460.jpg!d" TargetMode="External"/><Relationship Id="rId3" Type="http://schemas.openxmlformats.org/officeDocument/2006/relationships/hyperlink" Target="http://nsc.1sep.ru/index.php?year=2000&amp;num=26" TargetMode="External"/><Relationship Id="rId7" Type="http://schemas.openxmlformats.org/officeDocument/2006/relationships/hyperlink" Target="https://ya-webdesign.com/images/wolves-transparent.png" TargetMode="External"/><Relationship Id="rId12" Type="http://schemas.openxmlformats.org/officeDocument/2006/relationships/hyperlink" Target="https://www.zastavki.com/pictures/1920x1200/2011/Animals_Beasts_Red_fox_031071_.jpg" TargetMode="External"/><Relationship Id="rId17" Type="http://schemas.openxmlformats.org/officeDocument/2006/relationships/hyperlink" Target="http://pngimg.com/uploads/sparrow/sparrow_PNG22.png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f4.mylove.ru/wqlt31bOV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zabavnik.club/wp-content/uploads/Photos_of_elephant_15_17062912.jpg" TargetMode="External"/><Relationship Id="rId11" Type="http://schemas.openxmlformats.org/officeDocument/2006/relationships/hyperlink" Target="https://o-prirode.ru/wp-content/uploads/2018/03/samec-i-samka-burozubka-e1521309320790.webp" TargetMode="External"/><Relationship Id="rId5" Type="http://schemas.openxmlformats.org/officeDocument/2006/relationships/hyperlink" Target="https://www.clipartmax.com/png/middle/40-404455_flowers-%E2%80%BF%E2%9C%BF%E2%81%80%C2%B0%E2%80%A2%E2%80%A2%E2%97%8B-blue-flower-clip-art.png" TargetMode="External"/><Relationship Id="rId15" Type="http://schemas.openxmlformats.org/officeDocument/2006/relationships/hyperlink" Target="https://avatars.mds.yandex.net/get-pdb/963318/9b881e05-7d88-4df7-ad94-697c17a1e0fe/s1200?webp=false" TargetMode="External"/><Relationship Id="rId10" Type="http://schemas.openxmlformats.org/officeDocument/2006/relationships/hyperlink" Target="http://pngimg.com/uploads/tiger/tiger_PNG23230.png" TargetMode="External"/><Relationship Id="rId19" Type="http://schemas.openxmlformats.org/officeDocument/2006/relationships/slide" Target="slide1.xml"/><Relationship Id="rId4" Type="http://schemas.openxmlformats.org/officeDocument/2006/relationships/hyperlink" Target="https://a.allegroimg.com/s1024/01021e/b1865d2442e8a851b2fcd8b711aa" TargetMode="External"/><Relationship Id="rId9" Type="http://schemas.openxmlformats.org/officeDocument/2006/relationships/hyperlink" Target="https://pngicon.ru/file/uploads/ezhik2.png" TargetMode="External"/><Relationship Id="rId14" Type="http://schemas.openxmlformats.org/officeDocument/2006/relationships/hyperlink" Target="http://pngimg.com/uploads/feather/feather_PNG12951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slide" Target="slide14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11.xml"/><Relationship Id="rId4" Type="http://schemas.openxmlformats.org/officeDocument/2006/relationships/diagramLayout" Target="../diagrams/layout1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009" y="867266"/>
            <a:ext cx="6913983" cy="27903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eflate">
              <a:avLst>
                <a:gd name="adj" fmla="val 8645"/>
              </a:avLst>
            </a:prstTxWarp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60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Эти забавные животные</a:t>
            </a:r>
            <a:r>
              <a:rPr lang="en-US" sz="60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-I</a:t>
            </a:r>
            <a:endParaRPr lang="ru-RU" sz="60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009" y="5564154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Царенко  Галина  Евгеньевна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382771" y="6028659"/>
            <a:ext cx="457626" cy="457625"/>
          </a:xfrm>
          <a:prstGeom prst="actionButtonInformation">
            <a:avLst/>
          </a:prstGeom>
          <a:solidFill>
            <a:srgbClr val="607C56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50735" y="1722474"/>
            <a:ext cx="413606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76944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Знаете  ли  вы…</a:t>
            </a:r>
            <a:endParaRPr lang="ru-RU" sz="4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480" y="1731264"/>
            <a:ext cx="3486912" cy="4828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638985"/>
            <a:ext cx="4152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Лисицы способны развивать скорость до 50 км в час.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A4200"/>
                </a:solidFill>
              </a:rPr>
              <a:t> </a:t>
            </a:r>
            <a:r>
              <a:rPr lang="ru-RU" sz="2800" b="1" dirty="0" smtClean="0">
                <a:solidFill>
                  <a:srgbClr val="0A4200"/>
                </a:solidFill>
              </a:rPr>
              <a:t>Лисьи норы уходят от 0,5 до 2,5 метров в глубину.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A4200"/>
                </a:solidFill>
              </a:rPr>
              <a:t> На одной территории могут находиться от 2 до 8 лисиц.</a:t>
            </a:r>
            <a:endParaRPr lang="ru-RU" sz="2800" b="1" dirty="0">
              <a:solidFill>
                <a:srgbClr val="0A4200"/>
              </a:solidFill>
            </a:endParaRPr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Самая знаменитая птица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3074" name="Picture 2" descr="http://pngimg.com/uploads/feather/feather_PNG129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748693">
            <a:off x="7226225" y="4781923"/>
            <a:ext cx="1239967" cy="1842162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73790" y="1343036"/>
            <a:ext cx="887826" cy="1572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В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04121" y="1279443"/>
            <a:ext cx="1016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О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>
            <a:off x="3118927" y="4990206"/>
            <a:ext cx="840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Р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148" y="3866704"/>
            <a:ext cx="10166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О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2930" y="4260104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Б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37823" y="4929956"/>
            <a:ext cx="7857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Е</a:t>
            </a:r>
            <a:endParaRPr lang="ru-RU" sz="9600" b="1" dirty="0">
              <a:solidFill>
                <a:srgbClr val="0A42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398944" y="1793354"/>
            <a:ext cx="9877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0A4200"/>
                </a:solidFill>
              </a:rPr>
              <a:t>Й</a:t>
            </a:r>
            <a:endParaRPr lang="ru-RU" sz="9600" b="1" dirty="0">
              <a:solidFill>
                <a:srgbClr val="0A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77778E-6 C 0.0026 0.01018 0.01892 0.01898 0.02673 0.02175 C 0.03107 0.02546 0.0335 0.03032 0.03836 0.03263 C 0.04045 0.03703 0.04305 0.03958 0.04531 0.04351 C 0.04791 0.04791 0.04878 0.05277 0.05121 0.0574 C 0.0526 0.06388 0.05347 0.06967 0.05694 0.07453 C 0.06145 0.10185 0.06215 0.13009 0.06388 0.1581 C 0.06336 0.17708 0.06441 0.1912 0.06163 0.20786 C 0.06007 0.21782 0.05572 0.22708 0.05572 0.23726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C 0.00312 -0.00649 0.00954 -0.0132 0.0151 -0.01551 C 0.0184 -0.01852 0.0243 -0.02338 0.02795 -0.02477 C 0.03159 -0.0301 0.03819 -0.03403 0.04305 -0.03727 C 0.04687 -0.03982 0.04826 -0.04329 0.05225 -0.04514 C 0.05659 -0.05047 0.06284 -0.05348 0.06857 -0.05579 C 0.07239 -0.06135 0.08368 -0.06899 0.08958 -0.0713 C 0.0934 -0.07686 0.09913 -0.0801 0.10468 -0.08218 C 0.10885 -0.08611 0.11406 -0.08866 0.11857 -0.09144 C 0.12083 -0.09283 0.12552 -0.09468 0.12552 -0.09468 C 0.13073 -0.10116 0.13854 -0.10417 0.14531 -0.10695 C 0.14618 -0.10811 0.1467 -0.10949 0.14774 -0.11019 C 0.14878 -0.11111 0.15034 -0.11088 0.15121 -0.11181 C 0.15816 -0.11945 0.14861 -0.11459 0.15694 -0.11783 C 0.15833 -0.12315 0.16041 -0.12917 0.16041 -0.13496 " pathEditMode="relative" ptsTypes="ffffffffffffff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0.00486 -0.07153 0.0184 -0.14144 0.02326 -0.2132 C 0.02326 -0.21852 0.02934 -0.30533 0.01632 -0.33496 C 0.01458 -0.33866 0.01094 -0.33935 0.00816 -0.34121 " pathEditMode="relative" rAng="0" ptsTypes="fff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7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278 C 0.00712 -0.00764 0.01528 -0.01274 0.02379 -0.01574 C 0.02813 -0.01737 0.029 -0.02084 0.03334 -0.02246 C 0.03924 -0.02871 0.03195 -0.02176 0.03941 -0.02616 C 0.04428 -0.02917 0.04757 -0.03357 0.05278 -0.03519 C 0.0599 -0.04352 0.06806 -0.0507 0.07605 -0.05764 C 0.07761 -0.05949 0.07882 -0.06158 0.08073 -0.06297 C 0.11077 -0.08172 0.14445 -0.08982 0.17865 -0.09584 C 0.19202 -0.09792 0.20434 -0.10417 0.21771 -0.10556 C 0.23976 -0.1051 0.25834 -0.10139 0.27934 -0.09468 C 0.28299 -0.09074 0.2882 -0.08843 0.29254 -0.08519 C 0.29705 -0.08172 0.30053 -0.07801 0.30573 -0.07616 C 0.31007 -0.07176 0.31407 -0.06899 0.31928 -0.06713 C 0.32084 -0.06135 0.32535 -0.05926 0.32917 -0.05533 C 0.33369 -0.05024 0.33837 -0.04491 0.34237 -0.03936 C 0.3441 -0.03658 0.34601 -0.03426 0.34705 -0.03172 C 0.3474 -0.03056 0.34775 -0.02871 0.34827 -0.02755 C 0.34966 -0.02454 0.35313 -0.01968 0.35313 -0.01945 C 0.35573 -0.00973 0.35209 -0.02199 0.35678 -0.01204 C 0.35955 -0.00579 0.36112 0.00138 0.36268 0.00763 C 0.36719 0.025 0.36928 0.04282 0.3724 0.06018 C 0.37414 0.0956 0.37518 0.08981 0.3724 0.13495 C 0.37223 0.13773 0.36893 0.14236 0.36893 0.14259 " pathEditMode="relative" rAng="0" ptsTypes="ffffffffffffffffffffff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2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C -0.01858 0.00879 -0.03767 0.01643 -0.05642 0.02476 C -0.06337 0.02801 -0.06996 0.0324 -0.07708 0.03564 C -0.08038 0.03981 -0.08524 0.04305 -0.08976 0.0449 C -0.09306 0.04791 -0.09878 0.05277 -0.10243 0.05416 C -0.10642 0.05995 -0.11285 0.06296 -0.11858 0.06504 C -0.12396 0.07013 -0.13056 0.07338 -0.13698 0.07592 C -0.1408 0.08148 -0.14444 0.07963 -0.14948 0.08379 C -0.15312 0.0868 -0.15573 0.08981 -0.1599 0.09143 C -0.16493 0.09861 -0.15903 0.0912 -0.16562 0.09606 C -0.17361 0.10208 -0.18108 0.10902 -0.18976 0.11319 C -0.1941 0.11898 -0.19913 0.12129 -0.20469 0.12407 C -0.20851 0.12916 -0.21337 0.13263 -0.2184 0.13495 C -0.22413 0.14213 -0.21701 0.13402 -0.22431 0.13958 C -0.23125 0.14467 -0.23715 0.15185 -0.24392 0.15671 C -0.24826 0.15995 -0.25174 0.16551 -0.25642 0.16736 C -0.26042 0.17268 -0.26493 0.17361 -0.2691 0.17824 C -0.2724 0.18171 -0.27309 0.18426 -0.27726 0.18611 C -0.2809 0.19398 -0.28628 0.19791 -0.29219 0.20301 C -0.29653 0.20694 -0.30069 0.21388 -0.30486 0.21851 C -0.30833 0.22245 -0.30833 0.22592 -0.31267 0.22801 C -0.31545 0.23125 -0.31719 0.23518 -0.31979 0.23865 C -0.32153 0.24097 -0.32535 0.2449 -0.32535 0.24513 " pathEditMode="relative" rAng="0" ptsTypes="ffffffffffffffffffffffA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1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0.0007 -0.00162 0.00156 -0.00301 0.00226 -0.00463 C 0.0026 -0.00602 0.0026 -0.00787 0.00313 -0.00926 C 0.00504 -0.01343 0.00799 -0.01759 0.0099 -0.02176 C 0.01129 -0.02847 0.01389 -0.0338 0.01528 -0.04028 C 0.01875 -0.05695 0.02222 -0.07431 0.02413 -0.09144 C 0.02656 -0.11528 0.02604 -0.13982 0.03177 -0.16273 C 0.03247 -0.1713 0.03524 -0.18009 0.02847 -0.18287 C 0.02674 -0.18542 0.02413 -0.1882 0.02413 -0.19213 " pathEditMode="relative" rAng="0" ptsTypes="ffffffff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9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1.85185E-6 C 0.00399 -0.00555 0.00503 -0.01227 0.00729 -0.01967 C 0.00816 -0.02222 0.00938 -0.02384 0.01094 -0.02639 C 0.0125 -0.03634 0.01024 -0.02685 0.01406 -0.03449 C 0.01476 -0.03611 0.01493 -0.03819 0.01563 -0.03958 C 0.01736 -0.04375 0.01962 -0.04583 0.02135 -0.04977 C 0.02917 -0.06296 0.02257 -0.05416 0.0283 -0.06134 C 0.02969 -0.0669 0.03108 -0.06944 0.03403 -0.07315 C 0.03611 -0.07986 0.03819 -0.08426 0.04132 -0.08981 C 0.04323 -0.09375 0.04444 -0.09954 0.04618 -0.10347 C 0.04722 -0.10625 0.04861 -0.10879 0.04931 -0.1118 C 0.05069 -0.11458 0.05365 -0.12014 0.05365 -0.11967 C 0.05503 -0.12893 0.05677 -0.13773 0.05833 -0.14699 C 0.05799 -0.1618 0.05781 -0.17731 0.05712 -0.19236 C 0.05642 -0.20509 0.04983 -0.23518 0.04531 -0.24421 C 0.04392 -0.25208 0.03681 -0.26782 0.03281 -0.27268 C 0.02865 -0.28634 0.03455 -0.27014 0.02899 -0.2794 C 0.0283 -0.28055 0.02813 -0.28287 0.02726 -0.28426 C 0.02656 -0.28541 0.02569 -0.28541 0.02483 -0.28611 C 0.02066 -0.29051 0.01771 -0.29653 0.01319 -0.2993 C 0.0066 -0.30856 -0.00451 -0.30879 -0.01146 -0.30926 C -0.03906 -0.31134 -0.03299 -0.29699 -0.03906 -0.3118 " pathEditMode="relative" rAng="0" ptsTypes="fffffffffffffffffffff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156966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Откуда  начал  своё путешествие  воробей?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4373" y="2243579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Южная Америка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4373" y="3778211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Европа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1" name="Скругленный прямоугольник 10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124373" y="5238417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Африка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753" y="217713"/>
            <a:ext cx="8729331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Путешествие  воробья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26626" name="Picture 2" descr="https://avatars.mds.yandex.net/get-pdb/963318/9b881e05-7d88-4df7-ad94-697c17a1e0fe/s1200?webp=fals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096" y="1288949"/>
            <a:ext cx="8123274" cy="5090586"/>
          </a:xfrm>
          <a:prstGeom prst="rect">
            <a:avLst/>
          </a:prstGeom>
          <a:noFill/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юж америка" descr="http://pngimg.com/uploads/sparrow/sparrow_PNG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318953" y="4955661"/>
            <a:ext cx="1264757" cy="789465"/>
          </a:xfrm>
          <a:prstGeom prst="rect">
            <a:avLst/>
          </a:prstGeom>
          <a:noFill/>
        </p:spPr>
      </p:pic>
      <p:pic>
        <p:nvPicPr>
          <p:cNvPr id="9" name="европа" descr="http://pngimg.com/uploads/sparrow/sparrow_PNG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470275" y="1716274"/>
            <a:ext cx="1264757" cy="789465"/>
          </a:xfrm>
          <a:prstGeom prst="rect">
            <a:avLst/>
          </a:prstGeom>
          <a:noFill/>
        </p:spPr>
      </p:pic>
      <p:pic>
        <p:nvPicPr>
          <p:cNvPr id="10" name="Азия" descr="http://pngimg.com/uploads/sparrow/sparrow_PNG2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4356" y="2403847"/>
            <a:ext cx="1078078" cy="789465"/>
          </a:xfrm>
          <a:prstGeom prst="rect">
            <a:avLst/>
          </a:prstGeom>
          <a:noFill/>
        </p:spPr>
      </p:pic>
      <p:pic>
        <p:nvPicPr>
          <p:cNvPr id="11" name="Австралия" descr="http://pngimg.com/uploads/sparrow/sparrow_PNG2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7612" y="5508553"/>
            <a:ext cx="1078078" cy="789465"/>
          </a:xfrm>
          <a:prstGeom prst="rect">
            <a:avLst/>
          </a:prstGeom>
          <a:noFill/>
        </p:spPr>
      </p:pic>
      <p:pic>
        <p:nvPicPr>
          <p:cNvPr id="12" name="Африка" descr="http://pngimg.com/uploads/sparrow/sparrow_PNG2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530527" y="3743549"/>
            <a:ext cx="1243492" cy="789465"/>
          </a:xfrm>
          <a:prstGeom prst="rect">
            <a:avLst/>
          </a:prstGeom>
          <a:noFill/>
        </p:spPr>
      </p:pic>
      <p:pic>
        <p:nvPicPr>
          <p:cNvPr id="26628" name="Picture 4" descr="http://www.playcast.ru/uploads/2018/02/25/24713483.gif"/>
          <p:cNvPicPr>
            <a:picLocks noChangeAspect="1" noChangeArrowheads="1" noCrop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3523884" y="3620292"/>
            <a:ext cx="1505316" cy="1254430"/>
          </a:xfrm>
          <a:prstGeom prst="rect">
            <a:avLst/>
          </a:prstGeom>
          <a:noFill/>
        </p:spPr>
      </p:pic>
      <p:pic>
        <p:nvPicPr>
          <p:cNvPr id="13" name="сев америка" descr="http://pngimg.com/uploads/sparrow/sparrow_PNG2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98300" y="2900033"/>
            <a:ext cx="1078078" cy="789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4.44444E-6 C -0.00157 -0.00602 -0.00348 -0.00926 -0.00695 -0.01389 C -0.00903 -0.02153 -0.01598 -0.02662 -0.02084 -0.03102 C -0.02292 -0.03287 -0.0257 -0.03264 -0.02796 -0.03403 C -0.02917 -0.03496 -0.03039 -0.03588 -0.03143 -0.03704 C -0.0323 -0.03796 -0.03282 -0.03958 -0.03369 -0.04028 C -0.03577 -0.0419 -0.03837 -0.04213 -0.04063 -0.04329 C -0.04723 -0.05208 -0.03837 -0.04144 -0.04653 -0.04792 C -0.05001 -0.0507 -0.05053 -0.05394 -0.05469 -0.05579 C -0.0632 -0.07315 -0.06633 -0.09421 -0.06858 -0.11458 C -0.06754 -0.14491 -0.06928 -0.14514 -0.06389 -0.16574 C -0.0632 -0.16829 -0.05938 -0.17083 -0.05817 -0.17199 C -0.0507 -0.17963 -0.04376 -0.19121 -0.0349 -0.19537 C -0.03264 -0.20394 -0.03542 -0.19722 -0.03021 -0.20139 C -0.02518 -0.20556 -0.02327 -0.21273 -0.01737 -0.21551 C -0.01268 -0.22523 -0.01806 -0.21644 -0.01164 -0.22153 C -0.00869 -0.22408 -0.00452 -0.23033 -0.00226 -0.23403 C -0.00139 -0.23542 -0.00105 -0.23727 -5.83333E-6 -0.23866 C 0.00468 -0.24491 0.00225 -0.2382 0.0059 -0.24491 C 0.01336 -0.25833 0.00746 -0.25046 0.01284 -0.25718 C 0.01406 -0.2625 0.0144 -0.26574 0.01753 -0.26968 C 0.01892 -0.27593 0.02065 -0.28195 0.02204 -0.2882 C 0.0217 -0.29607 0.021 -0.30371 0.021 -0.31158 C 0.021 -0.3132 0.02083 -0.31597 0.02204 -0.31621 C 0.02517 -0.31713 0.02829 -0.31528 0.03142 -0.31458 C 0.04218 -0.3125 0.05312 -0.30718 0.06284 -0.3007 C 0.06683 -0.29792 0.07256 -0.2963 0.07673 -0.29445 C 0.07795 -0.29398 0.0802 -0.29283 0.0802 -0.29283 C 0.08558 -0.28611 0.10052 -0.28241 0.10815 -0.27894 C 0.11163 -0.27732 0.11857 -0.27431 0.11857 -0.27431 C 0.1243 -0.26713 0.13194 -0.26898 0.13836 -0.26343 C 0.14548 -0.25718 0.15468 -0.2544 0.16284 -0.25116 C 0.1684 -0.24607 0.17586 -0.24653 0.18142 -0.24167 C 0.18558 -0.23796 0.19322 -0.23148 0.19774 -0.2294 C 0.20329 -0.22153 0.19635 -0.23033 0.20329 -0.22477 C 0.2085 -0.22083 0.21284 -0.2132 0.21857 -0.21088 C 0.22552 -0.20139 0.23385 -0.1956 0.24183 -0.1875 C 0.24496 -0.18449 0.24617 -0.18009 0.24878 -0.17662 C 0.2526 -0.17153 0.25711 -0.16667 0.26163 -0.16273 C 0.26562 -0.15463 0.27083 -0.14491 0.27673 -0.13935 C 0.28072 -0.13148 0.28506 -0.125 0.28958 -0.11783 C 0.2934 -0.11158 0.29062 -0.11528 0.29305 -0.10833 C 0.29548 -0.10162 0.30052 -0.09491 0.30468 -0.08982 C 0.30642 -0.0831 0.3092 -0.07755 0.31284 -0.07269 C 0.31388 -0.06806 0.31736 -0.06065 0.31979 -0.05718 C 0.32117 -0.05208 0.32413 -0.04838 0.32552 -0.04329 C 0.32829 -0.03264 0.33124 -0.02176 0.33367 -0.01088 C 0.33541 0.00463 0.33888 0.01921 0.34183 0.03426 C 0.34305 0.05856 0.34374 0.08287 0.34531 0.10717 C 0.34496 0.1162 0.34843 0.1412 0.33836 0.14583 C 0.33229 0.1581 0.32395 0.16018 0.31388 0.16435 C 0.29305 0.17315 0.26232 0.17754 0.24062 0.17986 C 0.20121 0.17917 0.16579 0.1794 0.12795 0.1706 C 0.10607 0.16551 0.08558 0.15162 0.06388 0.14745 C 0.04479 0.13842 0.01805 0.13588 -0.00226 0.13333 C -0.01198 0.13217 -0.03143 0.13032 -0.03143 0.13032 C -0.08508 0.13241 -0.08143 0.1331 -0.1441 0.13032 C -0.15678 0.12986 -0.16945 0.12129 -0.18143 0.11643 C -0.18698 0.10856 -0.18004 0.11736 -0.18716 0.1118 C -0.19237 0.10764 -0.19532 0.10046 -0.20122 0.09768 C -0.20244 0.09236 -0.20417 0.09074 -0.20695 0.0868 C -0.21355 0.06204 -0.22032 0.03565 -0.22327 0.00949 C -0.22448 -0.00185 -0.22518 -0.01343 -0.22674 -0.02477 C -0.22883 -0.04051 -0.23334 -0.05579 -0.23612 -0.0713 C -0.23907 -0.08773 -0.24115 -0.10972 -0.25001 -0.12246 C -0.25139 -0.12755 -0.25174 -0.13102 -0.25469 -0.13472 C -0.2573 -0.1463 -0.25365 -0.13287 -0.25817 -0.14259 C -0.25886 -0.14398 -0.25903 -0.1456 -0.25938 -0.14722 C -0.25973 -0.14884 -0.25973 -0.15046 -0.26042 -0.15185 C -0.26164 -0.1544 -0.26355 -0.15602 -0.26511 -0.1581 C -0.26685 -0.16482 -0.26945 -0.17014 -0.27327 -0.175 C -0.27501 -0.18171 -0.27761 -0.18727 -0.28143 -0.19213 C -0.28334 -0.2007 -0.28178 -0.19375 -0.2849 -0.20602 C -0.28525 -0.20764 -0.28612 -0.21088 -0.28612 -0.21088 C -0.2849 -0.23125 -0.28542 -0.24398 -0.2698 -0.25116 C -0.26667 -0.25509 -0.26198 -0.25486 -0.25938 -0.2588 " pathEditMode="relative" ptsTypes="fffffffffffffffffffffffffffffffffffffffffffffffffffffffffffffffffffffffffffA">
                                      <p:cBhvr>
                                        <p:cTn id="6" dur="7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ts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37 -0.2588 C -0.25174 -0.26204 -0.24479 -0.2669 -0.23698 -0.26968 C -0.23194 -0.26921 -0.22691 -0.26875 -0.22187 -0.26806 C -0.21458 -0.26713 -0.19983 -0.26505 -0.19983 -0.26505 C -0.19375 -0.26227 -0.18958 -0.2581 -0.18351 -0.25579 C -0.17795 -0.24792 -0.1849 -0.25671 -0.17778 -0.25116 C -0.17309 -0.24746 -0.16528 -0.23773 -0.16146 -0.23241 C -0.15937 -0.22477 -0.15642 -0.21644 -0.15208 -0.21065 C -0.14549 -0.18102 -0.13698 -0.15324 -0.13351 -0.12246 C -0.13385 -0.10903 -0.13108 -0.06366 -0.14288 -0.04792 C -0.14566 -0.03519 -0.15382 -0.02292 -0.16267 -0.0169 C -0.16667 -0.01435 -0.16771 -0.01088 -0.17187 -0.00926 C -0.17639 -0.00324 -0.18264 -0.00232 -0.18819 0.00162 C -0.19375 0.00555 -0.19948 0.00833 -0.20555 0.01088 C -0.21042 0.01736 -0.21875 0.01921 -0.22535 0.02176 C -0.22917 0.02685 -0.23316 0.03032 -0.23819 0.03264 C -0.24062 0.03611 -0.24305 0.04004 -0.24635 0.0419 C -0.25208 0.04514 -0.24965 0.0419 -0.25451 0.04514 C -0.26163 0.04977 -0.26788 0.0544 -0.27535 0.05741 C -0.28524 0.06643 -0.29913 0.06921 -0.31024 0.07454 C -0.31684 0.08264 -0.32865 0.08356 -0.33698 0.08541 C -0.34496 0.08727 -0.34045 0.08866 -0.35226 0.09004 C -0.36059 0.09097 -0.37778 0.09305 -0.37778 0.09305 C -0.43021 0.10787 -0.49601 0.10324 -0.54514 0.10393 C -0.56649 0.10694 -0.58785 0.10856 -0.6092 0.10856 " pathEditMode="relative" ptsTypes="ffffffffffffffffffffffffA">
                                      <p:cBhvr>
                                        <p:cTn id="39" dur="3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ts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67833" y="1924493"/>
            <a:ext cx="4922874" cy="397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IV</a:t>
            </a:r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 тур  «Гостья»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7785" y="1967033"/>
            <a:ext cx="313660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A4200"/>
                </a:solidFill>
              </a:rPr>
              <a:t>Это животное живёт рядом с человеком и часто «досаждает» ему.</a:t>
            </a:r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Александр\Desktop\Недоделки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37" y="4531717"/>
            <a:ext cx="1440208" cy="13906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4" descr="C:\Users\Александр\Desktop\Недоделки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14" y="1931669"/>
            <a:ext cx="1508647" cy="13533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9" name="Picture 11" descr="C:\Users\Александр\Desktop\Недоделки\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2450" y="4533582"/>
            <a:ext cx="1279523" cy="1369151"/>
          </a:xfrm>
          <a:prstGeom prst="rect">
            <a:avLst/>
          </a:prstGeom>
          <a:noFill/>
        </p:spPr>
      </p:pic>
      <p:pic>
        <p:nvPicPr>
          <p:cNvPr id="21" name="Picture 13" descr="C:\Users\Александр\Desktop\Недоделки\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24" y="1924508"/>
            <a:ext cx="1440208" cy="136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67833" y="1924493"/>
            <a:ext cx="4922874" cy="397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IV</a:t>
            </a:r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 тур  «Гостья»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7153" y="1967033"/>
            <a:ext cx="3147238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A4200"/>
                </a:solidFill>
              </a:rPr>
              <a:t>А ест не так уж и много, примерно три грамма в сутки.</a:t>
            </a:r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Александр\Desktop\Недоделки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37" y="4531717"/>
            <a:ext cx="1440208" cy="13906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028" name="Picture 4" descr="C:\Users\Александр\Desktop\Недоделки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14" y="1931669"/>
            <a:ext cx="1508647" cy="13533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029" name="Picture 5" descr="C:\Users\Александр\Desktop\Недоделки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3157" y="1924908"/>
            <a:ext cx="1313744" cy="15395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032" name="Picture 8" descr="C:\Users\Александр\Desktop\Недоделки\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0789" y="4333112"/>
            <a:ext cx="1651478" cy="1578248"/>
          </a:xfrm>
          <a:prstGeom prst="rect">
            <a:avLst/>
          </a:prstGeom>
          <a:noFill/>
        </p:spPr>
      </p:pic>
      <p:pic>
        <p:nvPicPr>
          <p:cNvPr id="1035" name="Picture 11" descr="C:\Users\Александр\Desktop\Недоделки\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2450" y="4533582"/>
            <a:ext cx="1279523" cy="1369151"/>
          </a:xfrm>
          <a:prstGeom prst="rect">
            <a:avLst/>
          </a:prstGeom>
          <a:noFill/>
        </p:spPr>
      </p:pic>
      <p:pic>
        <p:nvPicPr>
          <p:cNvPr id="1036" name="Picture 12" descr="C:\Users\Александр\Desktop\Недоделки\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0178" y="3022248"/>
            <a:ext cx="1285475" cy="1742946"/>
          </a:xfrm>
          <a:prstGeom prst="rect">
            <a:avLst/>
          </a:prstGeom>
          <a:noFill/>
        </p:spPr>
      </p:pic>
      <p:pic>
        <p:nvPicPr>
          <p:cNvPr id="1037" name="Picture 13" descr="C:\Users\Александр\Desktop\Недоделки\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2424" y="1924508"/>
            <a:ext cx="1440208" cy="1369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67833" y="1924493"/>
            <a:ext cx="4922874" cy="397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IV</a:t>
            </a:r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 тур  «Гостья»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77785" y="1967033"/>
            <a:ext cx="3136605" cy="3923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A4200"/>
                </a:solidFill>
              </a:rPr>
              <a:t>Но так как быстро размножается, то легко понять, почему вред так огромен .</a:t>
            </a:r>
            <a:endParaRPr lang="ru-RU" sz="3600" dirty="0">
              <a:solidFill>
                <a:srgbClr val="0A420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Александр\Desktop\Недоделки\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737" y="4531717"/>
            <a:ext cx="1440208" cy="13906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1" name="Picture 4" descr="C:\Users\Александр\Desktop\Недоделки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14" y="1931669"/>
            <a:ext cx="1508647" cy="13533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5" descr="C:\Users\Александр\Desktop\Недоделки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3157" y="1924908"/>
            <a:ext cx="1313744" cy="15395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4" name="Picture 7" descr="C:\Users\Александр\Desktop\Недоделки\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7311" y="4555630"/>
            <a:ext cx="1325646" cy="1363423"/>
          </a:xfrm>
          <a:prstGeom prst="rect">
            <a:avLst/>
          </a:prstGeom>
          <a:noFill/>
        </p:spPr>
      </p:pic>
      <p:pic>
        <p:nvPicPr>
          <p:cNvPr id="15" name="Picture 8" descr="C:\Users\Александр\Desktop\Недоделки\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0789" y="4333112"/>
            <a:ext cx="1651478" cy="1578248"/>
          </a:xfrm>
          <a:prstGeom prst="rect">
            <a:avLst/>
          </a:prstGeom>
          <a:noFill/>
        </p:spPr>
      </p:pic>
      <p:pic>
        <p:nvPicPr>
          <p:cNvPr id="18" name="Picture 11" descr="C:\Users\Александр\Desktop\Недоделки\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2450" y="4533582"/>
            <a:ext cx="1279523" cy="1369151"/>
          </a:xfrm>
          <a:prstGeom prst="rect">
            <a:avLst/>
          </a:prstGeom>
          <a:noFill/>
        </p:spPr>
      </p:pic>
      <p:pic>
        <p:nvPicPr>
          <p:cNvPr id="19" name="Picture 12" descr="C:\Users\Александр\Desktop\Недоделки\1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0178" y="3022248"/>
            <a:ext cx="1285475" cy="1742946"/>
          </a:xfrm>
          <a:prstGeom prst="rect">
            <a:avLst/>
          </a:prstGeom>
          <a:noFill/>
        </p:spPr>
      </p:pic>
      <p:pic>
        <p:nvPicPr>
          <p:cNvPr id="20" name="Picture 13" descr="C:\Users\Александр\Desktop\Недоделки\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2424" y="1924508"/>
            <a:ext cx="1440208" cy="1369151"/>
          </a:xfrm>
          <a:prstGeom prst="rect">
            <a:avLst/>
          </a:prstGeom>
          <a:noFill/>
        </p:spPr>
      </p:pic>
      <p:pic>
        <p:nvPicPr>
          <p:cNvPr id="21" name="Picture 3" descr="C:\Users\Александр\Desktop\Недоделки\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3422" y="3068642"/>
            <a:ext cx="1301841" cy="16885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467833" y="1924493"/>
            <a:ext cx="4922874" cy="39765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019" y="217713"/>
            <a:ext cx="8708065" cy="1200329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Что  </a:t>
            </a:r>
            <a:r>
              <a:rPr lang="ru-RU" sz="3600" b="1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же  мышь  предпочтет                            из  предложенных  </a:t>
            </a:r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продуктов?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2302" y="1988157"/>
            <a:ext cx="2487168" cy="11909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A4200"/>
                </a:solidFill>
              </a:rPr>
              <a:t>книжку</a:t>
            </a:r>
            <a:endParaRPr lang="ru-RU" sz="4800" b="1" dirty="0">
              <a:solidFill>
                <a:srgbClr val="0A4200"/>
              </a:solidFill>
            </a:endParaRPr>
          </a:p>
        </p:txBody>
      </p:sp>
      <p:pic>
        <p:nvPicPr>
          <p:cNvPr id="9" name="Picture 2" descr="C:\Users\Александр\Desktop\Недоделки\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737" y="4531717"/>
            <a:ext cx="1440208" cy="139063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0" name="Picture 3" descr="C:\Users\Александр\Desktop\Недоделки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422" y="3068642"/>
            <a:ext cx="1301841" cy="16885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1" name="Picture 4" descr="C:\Users\Александр\Desktop\Недоделки\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414" y="1931669"/>
            <a:ext cx="1508647" cy="13533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2" name="Picture 5" descr="C:\Users\Александр\Desktop\Недоделки\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3157" y="1924908"/>
            <a:ext cx="1313744" cy="153957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14" name="Picture 7" descr="C:\Users\Александр\Desktop\Недоделки\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7311" y="4555630"/>
            <a:ext cx="1325646" cy="1363423"/>
          </a:xfrm>
          <a:prstGeom prst="rect">
            <a:avLst/>
          </a:prstGeom>
          <a:noFill/>
        </p:spPr>
      </p:pic>
      <p:pic>
        <p:nvPicPr>
          <p:cNvPr id="15" name="Picture 8" descr="C:\Users\Александр\Desktop\Недоделки\6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20789" y="4333112"/>
            <a:ext cx="1651478" cy="1578248"/>
          </a:xfrm>
          <a:prstGeom prst="rect">
            <a:avLst/>
          </a:prstGeom>
          <a:noFill/>
        </p:spPr>
      </p:pic>
      <p:pic>
        <p:nvPicPr>
          <p:cNvPr id="18" name="Picture 11" descr="C:\Users\Александр\Desktop\Недоделки\9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2450" y="4533582"/>
            <a:ext cx="1279523" cy="1369151"/>
          </a:xfrm>
          <a:prstGeom prst="rect">
            <a:avLst/>
          </a:prstGeom>
          <a:noFill/>
        </p:spPr>
      </p:pic>
      <p:pic>
        <p:nvPicPr>
          <p:cNvPr id="19" name="Picture 12" descr="C:\Users\Александр\Desktop\Недоделки\10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0178" y="3022248"/>
            <a:ext cx="1285475" cy="1742946"/>
          </a:xfrm>
          <a:prstGeom prst="rect">
            <a:avLst/>
          </a:prstGeom>
          <a:noFill/>
        </p:spPr>
      </p:pic>
      <p:pic>
        <p:nvPicPr>
          <p:cNvPr id="20" name="Picture 13" descr="C:\Users\Александр\Desktop\Недоделки\1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24" y="1924508"/>
            <a:ext cx="1440208" cy="1369151"/>
          </a:xfrm>
          <a:prstGeom prst="rect">
            <a:avLst/>
          </a:prstGeom>
          <a:noFill/>
        </p:spPr>
      </p:pic>
      <p:pic>
        <p:nvPicPr>
          <p:cNvPr id="21" name="Picture 6" descr="C:\Users\Александр\Desktop\Недоделки\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33926" y="3236739"/>
            <a:ext cx="1633624" cy="1583976"/>
          </a:xfrm>
          <a:prstGeom prst="rect">
            <a:avLst/>
          </a:prstGeom>
          <a:noFill/>
        </p:spPr>
      </p:pic>
      <p:pic>
        <p:nvPicPr>
          <p:cNvPr id="22" name="Picture 9" descr="C:\Users\Александр\Desktop\Недоделки\7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93790" y="3229044"/>
            <a:ext cx="1484842" cy="1369151"/>
          </a:xfrm>
          <a:prstGeom prst="rect">
            <a:avLst/>
          </a:prstGeom>
          <a:noFill/>
        </p:spPr>
      </p:pic>
      <p:pic>
        <p:nvPicPr>
          <p:cNvPr id="23" name="Picture 10" descr="C:\Users\Александр\Desktop\Недоделки\8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59644" y="1930637"/>
            <a:ext cx="1434256" cy="1528122"/>
          </a:xfrm>
          <a:prstGeom prst="rect">
            <a:avLst/>
          </a:prstGeom>
          <a:noFill/>
        </p:spPr>
      </p:pic>
      <p:sp>
        <p:nvSpPr>
          <p:cNvPr id="24" name="Скругленный прямоугольник 23"/>
          <p:cNvSpPr/>
          <p:nvPr/>
        </p:nvSpPr>
        <p:spPr>
          <a:xfrm>
            <a:off x="5855847" y="4788064"/>
            <a:ext cx="2487168" cy="11909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A4200"/>
                </a:solidFill>
              </a:rPr>
              <a:t>сало</a:t>
            </a:r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59389" y="3388110"/>
            <a:ext cx="2487168" cy="119099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A4200"/>
                </a:solidFill>
              </a:rPr>
              <a:t>зерно</a:t>
            </a:r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26" name="Управляющая кнопка: домой 25">
            <a:hlinkClick r:id="rId17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009" y="217713"/>
            <a:ext cx="6913983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Информационные источники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219" y="864044"/>
            <a:ext cx="84275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F5F47"/>
                </a:solidFill>
              </a:rPr>
              <a:t>Викторина В. Радостева 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«Начальная школа» №26</a:t>
            </a:r>
            <a:r>
              <a:rPr lang="en-US" dirty="0" smtClean="0">
                <a:solidFill>
                  <a:srgbClr val="1F5F47"/>
                </a:solidFill>
                <a:hlinkClick r:id="rId3"/>
              </a:rPr>
              <a:t>/</a:t>
            </a:r>
            <a:r>
              <a:rPr lang="ru-RU" dirty="0" smtClean="0">
                <a:solidFill>
                  <a:srgbClr val="1F5F47"/>
                </a:solidFill>
                <a:hlinkClick r:id="rId3"/>
              </a:rPr>
              <a:t>2000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Титульный слайд</a:t>
            </a:r>
            <a:r>
              <a:rPr lang="ru-RU" dirty="0" smtClean="0">
                <a:solidFill>
                  <a:srgbClr val="1F5F47"/>
                </a:solidFill>
              </a:rPr>
              <a:t>: </a:t>
            </a:r>
            <a:r>
              <a:rPr lang="ru-RU" dirty="0" smtClean="0">
                <a:solidFill>
                  <a:srgbClr val="1F5F47"/>
                </a:solidFill>
                <a:hlinkClick r:id="rId4"/>
              </a:rPr>
              <a:t>изображение для фона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2: </a:t>
            </a:r>
            <a:r>
              <a:rPr lang="ru-RU" dirty="0" smtClean="0">
                <a:solidFill>
                  <a:srgbClr val="1F5F47"/>
                </a:solidFill>
                <a:hlinkClick r:id="rId5"/>
              </a:rPr>
              <a:t>Цветок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3: </a:t>
            </a:r>
            <a:r>
              <a:rPr lang="ru-RU" dirty="0" smtClean="0">
                <a:solidFill>
                  <a:srgbClr val="1F5F47"/>
                </a:solidFill>
                <a:hlinkClick r:id="rId6"/>
              </a:rPr>
              <a:t>Слон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7"/>
              </a:rPr>
              <a:t>волк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8"/>
              </a:rPr>
              <a:t>медведь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9"/>
              </a:rPr>
              <a:t>ёж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0"/>
              </a:rPr>
              <a:t>тигр. </a:t>
            </a:r>
            <a:endParaRPr lang="ru-RU" dirty="0" smtClean="0">
              <a:solidFill>
                <a:srgbClr val="1F5F47"/>
              </a:solidFill>
            </a:endParaRPr>
          </a:p>
          <a:p>
            <a:r>
              <a:rPr lang="ru-RU" b="1" dirty="0" smtClean="0">
                <a:solidFill>
                  <a:srgbClr val="1F5F47"/>
                </a:solidFill>
              </a:rPr>
              <a:t>Слайд 5: </a:t>
            </a:r>
            <a:r>
              <a:rPr lang="ru-RU" dirty="0" smtClean="0">
                <a:solidFill>
                  <a:srgbClr val="1F5F47"/>
                </a:solidFill>
              </a:rPr>
              <a:t>Б</a:t>
            </a:r>
            <a:r>
              <a:rPr lang="ru-RU" dirty="0" smtClean="0">
                <a:solidFill>
                  <a:srgbClr val="1F5F47"/>
                </a:solidFill>
                <a:hlinkClick r:id="rId11"/>
              </a:rPr>
              <a:t>урозубка</a:t>
            </a:r>
            <a:r>
              <a:rPr lang="ru-RU" dirty="0" smtClean="0">
                <a:solidFill>
                  <a:srgbClr val="1F5F47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1F5F47"/>
                </a:solidFill>
              </a:rPr>
              <a:t>Слайд 6: </a:t>
            </a:r>
            <a:r>
              <a:rPr lang="ru-RU" dirty="0" smtClean="0">
                <a:solidFill>
                  <a:srgbClr val="1F5F47"/>
                </a:solidFill>
                <a:hlinkClick r:id="rId12"/>
              </a:rPr>
              <a:t>Лиса</a:t>
            </a:r>
            <a:r>
              <a:rPr lang="ru-RU" dirty="0" smtClean="0">
                <a:solidFill>
                  <a:srgbClr val="1F5F47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1F5F47"/>
                </a:solidFill>
              </a:rPr>
              <a:t>Слайд 7: </a:t>
            </a:r>
            <a:r>
              <a:rPr lang="ru-RU" dirty="0" smtClean="0">
                <a:solidFill>
                  <a:srgbClr val="1F5F47"/>
                </a:solidFill>
                <a:hlinkClick r:id="rId13"/>
              </a:rPr>
              <a:t>Раскраска</a:t>
            </a:r>
            <a:r>
              <a:rPr lang="ru-RU" b="1" dirty="0" smtClean="0">
                <a:solidFill>
                  <a:srgbClr val="1F5F47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1F5F47"/>
                </a:solidFill>
              </a:rPr>
              <a:t>Слайд 11:  </a:t>
            </a:r>
            <a:r>
              <a:rPr lang="ru-RU" dirty="0" smtClean="0">
                <a:solidFill>
                  <a:srgbClr val="1F5F47"/>
                </a:solidFill>
                <a:hlinkClick r:id="rId14"/>
              </a:rPr>
              <a:t>Перо</a:t>
            </a:r>
            <a:r>
              <a:rPr lang="ru-RU" dirty="0" smtClean="0">
                <a:solidFill>
                  <a:srgbClr val="1F5F47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1F5F47"/>
                </a:solidFill>
              </a:rPr>
              <a:t>Слайд 13:  </a:t>
            </a:r>
            <a:r>
              <a:rPr lang="ru-RU" dirty="0" smtClean="0">
                <a:solidFill>
                  <a:srgbClr val="1F5F47"/>
                </a:solidFill>
                <a:hlinkClick r:id="rId15"/>
              </a:rPr>
              <a:t>Карта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6"/>
              </a:rPr>
              <a:t>воробей</a:t>
            </a:r>
            <a:r>
              <a:rPr lang="ru-RU" dirty="0" smtClean="0">
                <a:solidFill>
                  <a:srgbClr val="1F5F47"/>
                </a:solidFill>
              </a:rPr>
              <a:t>, </a:t>
            </a:r>
            <a:r>
              <a:rPr lang="ru-RU" dirty="0" smtClean="0">
                <a:solidFill>
                  <a:srgbClr val="1F5F47"/>
                </a:solidFill>
                <a:hlinkClick r:id="rId17"/>
              </a:rPr>
              <a:t>воробей</a:t>
            </a:r>
            <a:r>
              <a:rPr lang="ru-RU" dirty="0" smtClean="0">
                <a:solidFill>
                  <a:srgbClr val="1F5F47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1F5F47"/>
                </a:solidFill>
              </a:rPr>
              <a:t>Слайд 14-17: </a:t>
            </a:r>
            <a:r>
              <a:rPr lang="ru-RU" dirty="0" smtClean="0">
                <a:solidFill>
                  <a:srgbClr val="1F5F47"/>
                </a:solidFill>
              </a:rPr>
              <a:t>М</a:t>
            </a:r>
            <a:r>
              <a:rPr lang="ru-RU" dirty="0" smtClean="0">
                <a:solidFill>
                  <a:srgbClr val="1F5F47"/>
                </a:solidFill>
                <a:hlinkClick r:id="rId18"/>
              </a:rPr>
              <a:t>ышь</a:t>
            </a:r>
            <a:r>
              <a:rPr lang="ru-RU" dirty="0" smtClean="0">
                <a:solidFill>
                  <a:srgbClr val="1F5F47"/>
                </a:solidFill>
              </a:rPr>
              <a:t>.</a:t>
            </a: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1F5F47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 smtClean="0">
              <a:solidFill>
                <a:srgbClr val="0A4200"/>
              </a:solidFill>
            </a:endParaRPr>
          </a:p>
          <a:p>
            <a:endParaRPr lang="ru-RU" dirty="0">
              <a:solidFill>
                <a:srgbClr val="0A4200"/>
              </a:solidFill>
            </a:endParaRPr>
          </a:p>
        </p:txBody>
      </p:sp>
      <p:sp>
        <p:nvSpPr>
          <p:cNvPr id="5" name="Управляющая кнопка: назад 4">
            <a:hlinkClick r:id="rId19" action="ppaction://hlinksldjump" highlightClick="1"/>
          </p:cNvPr>
          <p:cNvSpPr/>
          <p:nvPr/>
        </p:nvSpPr>
        <p:spPr>
          <a:xfrm>
            <a:off x="308343" y="6018026"/>
            <a:ext cx="468258" cy="478891"/>
          </a:xfrm>
          <a:prstGeom prst="actionButtonBackPrevious">
            <a:avLst/>
          </a:prstGeom>
          <a:solidFill>
            <a:srgbClr val="607C56"/>
          </a:solidFill>
          <a:ln>
            <a:solidFill>
              <a:srgbClr val="0A42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Содержание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3863350441"/>
              </p:ext>
            </p:extLst>
          </p:nvPr>
        </p:nvGraphicFramePr>
        <p:xfrm>
          <a:off x="965261" y="1295117"/>
          <a:ext cx="7306869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>
            <a:hlinkClick r:id="rId8" action="ppaction://hlinksldjump"/>
          </p:cNvPr>
          <p:cNvSpPr/>
          <p:nvPr/>
        </p:nvSpPr>
        <p:spPr>
          <a:xfrm>
            <a:off x="1924493" y="1573629"/>
            <a:ext cx="6453966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2339163" y="2661733"/>
            <a:ext cx="6081823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2328530" y="3625703"/>
            <a:ext cx="6060558" cy="78335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1967023" y="4806005"/>
            <a:ext cx="6457503" cy="65921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множение 11">
            <a:hlinkClick r:id="" action="ppaction://hlinkshowjump?jump=endshow"/>
          </p:cNvPr>
          <p:cNvSpPr/>
          <p:nvPr/>
        </p:nvSpPr>
        <p:spPr>
          <a:xfrm>
            <a:off x="8311741" y="6085475"/>
            <a:ext cx="494936" cy="428628"/>
          </a:xfrm>
          <a:prstGeom prst="mathMultiply">
            <a:avLst/>
          </a:prstGeom>
          <a:solidFill>
            <a:srgbClr val="166264">
              <a:alpha val="50000"/>
            </a:srgbClr>
          </a:solidFill>
          <a:ln>
            <a:solidFill>
              <a:srgbClr val="0A42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382919" y="1576053"/>
            <a:ext cx="7499351" cy="4637988"/>
            <a:chOff x="446715" y="1607951"/>
            <a:chExt cx="7499351" cy="4637988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46715" y="1607951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 smtClean="0">
                  <a:solidFill>
                    <a:srgbClr val="0A4200"/>
                  </a:solidFill>
                </a:rPr>
                <a:t>Голодный тигр за один присест может съесть полцентнера мяса. Это всего в шесть раз меньше, чем он весит сам. Серьёзная заявка на рекорд, не правда ли? 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Но и тигру не видать 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пьедестала почёта.</a:t>
              </a:r>
              <a:endParaRPr lang="ru-RU" sz="2800" b="1" dirty="0">
                <a:solidFill>
                  <a:srgbClr val="0A42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0076" y="1766525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Тигр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11274" name="Picture 10" descr="http://pngimg.com/uploads/tiger/tiger_PNG2323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4512934" y="3976577"/>
              <a:ext cx="3035814" cy="2173098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379374" y="1572508"/>
            <a:ext cx="7382394" cy="4637988"/>
            <a:chOff x="411272" y="1593774"/>
            <a:chExt cx="7382394" cy="463798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11272" y="1593774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 smtClean="0">
                  <a:solidFill>
                    <a:srgbClr val="0A4200"/>
                  </a:solidFill>
                </a:rPr>
                <a:t>Маленький ежик и большой бурый медведь показали бы на нашем чемпионате почти одинаковый результат.</a:t>
              </a:r>
              <a:r>
                <a:rPr lang="ru-RU" sz="2800" dirty="0" smtClean="0"/>
                <a:t> </a:t>
              </a:r>
              <a:r>
                <a:rPr lang="ru-RU" sz="2800" dirty="0" smtClean="0">
                  <a:solidFill>
                    <a:srgbClr val="0A4200"/>
                  </a:solidFill>
                </a:rPr>
                <a:t>Ёж не привередлив и ест всё: насекомых. червей, улиток... За день их набирается немало – треть собственного веса зверька. Но до «золота»  ежику ох как далеко.</a:t>
              </a:r>
              <a:endParaRPr lang="ru-RU" sz="2800" b="1" dirty="0">
                <a:solidFill>
                  <a:srgbClr val="0A42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7676" y="1614125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Ёж</a:t>
              </a:r>
              <a:endParaRPr lang="ru-RU" sz="48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11272" name="Picture 8" descr="https://pngicon.ru/file/uploads/ezhik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479484" y="5135525"/>
              <a:ext cx="1559269" cy="967563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382981" y="1568966"/>
            <a:ext cx="7389421" cy="4699498"/>
            <a:chOff x="414878" y="1590231"/>
            <a:chExt cx="7389421" cy="469949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414878" y="1590231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800" dirty="0" smtClean="0">
                  <a:solidFill>
                    <a:srgbClr val="0A4200"/>
                  </a:solidFill>
                </a:rPr>
                <a:t>Мишка – любитель поесть, особенно осенью. В это время года косолапый нагуливает жир перед тем, как залечь на зиму в берлогу. Килограммов сорок – пятьдесят умнет за сутки – мяса, ягод, желудей, орехов.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 А то и больше. А сам он </a:t>
              </a:r>
            </a:p>
            <a:p>
              <a:r>
                <a:rPr lang="ru-RU" sz="2800" dirty="0" smtClean="0">
                  <a:solidFill>
                    <a:srgbClr val="0A4200"/>
                  </a:solidFill>
                </a:rPr>
                <a:t>Весит центнер-полтора. </a:t>
              </a:r>
              <a:endParaRPr lang="ru-RU" sz="2800" b="1" dirty="0">
                <a:solidFill>
                  <a:srgbClr val="0A42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7676" y="1592859"/>
              <a:ext cx="7345990" cy="830997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8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 </a:t>
              </a:r>
              <a:r>
                <a:rPr lang="ru-RU" sz="44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Медведь</a:t>
              </a:r>
              <a:endParaRPr lang="ru-RU" sz="44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11268" name="Picture 4" descr="https://avatanplus.com/files/resources/original/5798caf0950881562cd8bbe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4508205" y="4023030"/>
              <a:ext cx="3296094" cy="2266699"/>
            </a:xfrm>
            <a:prstGeom prst="rect">
              <a:avLst/>
            </a:prstGeom>
            <a:noFill/>
          </p:spPr>
        </p:pic>
      </p:grpSp>
      <p:grpSp>
        <p:nvGrpSpPr>
          <p:cNvPr id="21" name="Группа 20"/>
          <p:cNvGrpSpPr/>
          <p:nvPr/>
        </p:nvGrpSpPr>
        <p:grpSpPr>
          <a:xfrm>
            <a:off x="398056" y="1571405"/>
            <a:ext cx="7358013" cy="4637988"/>
            <a:chOff x="600074" y="933450"/>
            <a:chExt cx="7358013" cy="463798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4" y="933450"/>
              <a:ext cx="7358013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0A4200"/>
                  </a:solidFill>
                </a:rPr>
                <a:t>Ну а волк? Хищник все-таки. Говорят же: «волчий аппетит». Да, и волк </a:t>
              </a:r>
              <a:r>
                <a:rPr lang="ru-RU" sz="2800" dirty="0" err="1" smtClean="0">
                  <a:solidFill>
                    <a:srgbClr val="0A4200"/>
                  </a:solidFill>
                </a:rPr>
                <a:t>малоежка</a:t>
              </a:r>
              <a:r>
                <a:rPr lang="ru-RU" sz="2800" dirty="0" smtClean="0">
                  <a:solidFill>
                    <a:srgbClr val="0A4200"/>
                  </a:solidFill>
                </a:rPr>
                <a:t>: ухватил каких-нибудь четыре килограмма мяса и сыт. </a:t>
              </a:r>
            </a:p>
            <a:p>
              <a:pPr algn="ctr"/>
              <a:r>
                <a:rPr lang="ru-RU" sz="2800" dirty="0" smtClean="0">
                  <a:solidFill>
                    <a:srgbClr val="0A4200"/>
                  </a:solidFill>
                </a:rPr>
                <a:t>                            Не быть и серому чемпионом. </a:t>
              </a:r>
              <a:endParaRPr lang="ru-RU" sz="2800" b="1" dirty="0">
                <a:solidFill>
                  <a:srgbClr val="0A42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0696" y="1036863"/>
              <a:ext cx="7102179" cy="769441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4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Волк</a:t>
              </a:r>
              <a:endParaRPr lang="ru-RU" sz="44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11266" name="Picture 2" descr="https://ya-webdesign.com/images/wolves-transparen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299" y="3582628"/>
              <a:ext cx="2145593" cy="1979972"/>
            </a:xfrm>
            <a:prstGeom prst="rect">
              <a:avLst/>
            </a:prstGeom>
            <a:noFill/>
          </p:spPr>
        </p:pic>
      </p:grp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66807" y="1574827"/>
            <a:ext cx="7389042" cy="4637988"/>
            <a:chOff x="388071" y="1819374"/>
            <a:chExt cx="7389042" cy="463798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05353" y="1819374"/>
              <a:ext cx="7371760" cy="46379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A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2800" dirty="0" smtClean="0">
                <a:solidFill>
                  <a:srgbClr val="0A4200"/>
                </a:solidFill>
              </a:endParaRPr>
            </a:p>
            <a:p>
              <a:pPr algn="just"/>
              <a:r>
                <a:rPr lang="ru-RU" sz="2800" dirty="0" smtClean="0">
                  <a:solidFill>
                    <a:srgbClr val="0A4200"/>
                  </a:solidFill>
                </a:rPr>
                <a:t>За день взрослый слон хоботом отправляет </a:t>
              </a:r>
            </a:p>
            <a:p>
              <a:pPr algn="just"/>
              <a:r>
                <a:rPr lang="ru-RU" sz="2800" dirty="0" smtClean="0">
                  <a:solidFill>
                    <a:srgbClr val="0A4200"/>
                  </a:solidFill>
                </a:rPr>
                <a:t>в рот сто килограммов – целый центнер! – травы, веток, плодов. Но гигант трехметрового роста и сам весит немало – около пяти тонн! Призовем на помощь арифметику. Получается, что дневной рацион слона </a:t>
              </a:r>
            </a:p>
            <a:p>
              <a:pPr algn="just"/>
              <a:r>
                <a:rPr lang="ru-RU" sz="2800" dirty="0" smtClean="0">
                  <a:solidFill>
                    <a:srgbClr val="0A4200"/>
                  </a:solidFill>
                </a:rPr>
                <a:t>в пятьдесят раз меньше его </a:t>
              </a:r>
            </a:p>
            <a:p>
              <a:pPr algn="just"/>
              <a:r>
                <a:rPr lang="ru-RU" sz="2800" dirty="0" smtClean="0">
                  <a:solidFill>
                    <a:srgbClr val="0A4200"/>
                  </a:solidFill>
                </a:rPr>
                <a:t>собственного веса. </a:t>
              </a:r>
            </a:p>
            <a:p>
              <a:pPr algn="just"/>
              <a:r>
                <a:rPr lang="ru-RU" sz="2800" dirty="0" smtClean="0">
                  <a:solidFill>
                    <a:srgbClr val="0A4200"/>
                  </a:solidFill>
                </a:rPr>
                <a:t>Нет, в чемпионы он не годится.</a:t>
              </a:r>
              <a:endParaRPr lang="ru-RU" sz="2800" dirty="0">
                <a:solidFill>
                  <a:srgbClr val="0A42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071" y="1831268"/>
              <a:ext cx="7389042" cy="769441"/>
            </a:xfrm>
            <a:prstGeom prst="rect">
              <a:avLst/>
            </a:prstGeom>
            <a:noFill/>
            <a:effectLst>
              <a:glow rad="76200">
                <a:schemeClr val="bg1">
                  <a:alpha val="79000"/>
                </a:schemeClr>
              </a:glow>
            </a:effectLst>
          </p:spPr>
          <p:txBody>
            <a:bodyPr wrap="square" rtlCol="0">
              <a:spAutoFit/>
              <a:scene3d>
                <a:camera prst="orthographicFront"/>
                <a:lightRig rig="chilly" dir="t"/>
              </a:scene3d>
              <a:sp3d extrusionH="57150" prstMaterial="metal">
                <a:bevelT w="38100" h="38100" prst="angle"/>
                <a:bevelB w="406400" h="234950" prst="softRound"/>
                <a:extrusionClr>
                  <a:srgbClr val="0A4200"/>
                </a:extrusionClr>
              </a:sp3d>
            </a:bodyPr>
            <a:lstStyle/>
            <a:p>
              <a:pPr algn="ctr"/>
              <a:r>
                <a:rPr lang="ru-RU" sz="4400" b="1" dirty="0" smtClean="0">
                  <a:ln w="22225">
                    <a:solidFill>
                      <a:srgbClr val="0A4200"/>
                    </a:solidFill>
                    <a:prstDash val="solid"/>
                  </a:ln>
                  <a:solidFill>
                    <a:srgbClr val="166264"/>
                  </a:solidFill>
                  <a:effectLst>
                    <a:glow rad="152400">
                      <a:schemeClr val="bg1">
                        <a:alpha val="80000"/>
                      </a:schemeClr>
                    </a:glow>
                  </a:effectLst>
                </a:rPr>
                <a:t>Слон</a:t>
              </a:r>
              <a:endParaRPr lang="ru-RU" sz="4400" b="1" dirty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endParaRPr>
            </a:p>
          </p:txBody>
        </p:sp>
        <p:pic>
          <p:nvPicPr>
            <p:cNvPr id="8194" name="Picture 2" descr="https://zabavnik.club/wp-content/uploads/Photos_of_elephant_15_17062912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541585" y="4533900"/>
              <a:ext cx="2139477" cy="1906586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213758" y="196450"/>
            <a:ext cx="8696325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«Чемпионат аппетитов»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4720" y="1559319"/>
            <a:ext cx="7371760" cy="4637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Если бы среди зверей устроить соревнования едоков, кто стал бы победителем?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6261699" y="3465122"/>
            <a:ext cx="4213784" cy="904973"/>
          </a:xfrm>
          <a:prstGeom prst="triangle">
            <a:avLst>
              <a:gd name="adj" fmla="val 49859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243" y="217713"/>
            <a:ext cx="8700941" cy="156966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Победитель </a:t>
            </a:r>
          </a:p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в соревновании едоков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2602" y="2243579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бегемот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2602" y="5242874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кролик</a:t>
            </a:r>
            <a:endParaRPr lang="ru-RU" sz="4000" b="1" dirty="0">
              <a:solidFill>
                <a:srgbClr val="1F5F47"/>
              </a:solidFill>
            </a:endParaRPr>
          </a:p>
        </p:txBody>
      </p:sp>
      <p:sp>
        <p:nvSpPr>
          <p:cNvPr id="10" name="Скругленный прямоугольник 9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2122602" y="3764437"/>
            <a:ext cx="4619134" cy="115949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1F5F47"/>
                </a:solidFill>
              </a:rPr>
              <a:t>бурозубка</a:t>
            </a:r>
            <a:endParaRPr lang="ru-RU" sz="4000" b="1" dirty="0">
              <a:solidFill>
                <a:srgbClr val="1F5F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923330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Бурозубка</a:t>
            </a:r>
            <a:r>
              <a:rPr lang="en-US" sz="54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54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1026" name="Picture 2" descr="Ð¡Ð°Ð¼ÐµÑ Ð¸ ÑÐ°Ð¼ÐºÐ° Ð±ÑÑÐ¾Ð·ÑÐ±ÐºÐ¸: Ð¾ÑÐ½Ð¾Ð²Ð½ÑÐµ Ð¾ÑÐ»Ð¸ÑÐ¸Ñ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540103"/>
            <a:ext cx="6667500" cy="500062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343899" y="6105525"/>
            <a:ext cx="499491" cy="451866"/>
          </a:xfrm>
          <a:prstGeom prst="actionButtonHome">
            <a:avLst/>
          </a:prstGeom>
          <a:solidFill>
            <a:srgbClr val="7C9C70"/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22744" y="1520455"/>
            <a:ext cx="6687879" cy="49973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sz="2800" dirty="0" smtClean="0">
                <a:solidFill>
                  <a:srgbClr val="0A4200"/>
                </a:solidFill>
              </a:rPr>
              <a:t>Один из самых маленьких зверьков на Земле. Из семейства землероек, рост - четыре сантиметра, вес – грамма два с половиной. Одна такая малютка, за сутки обедала 121 раз и съела 10 граммов муравьиных куколок. Кто думает, что это не так уж и много, пусть разделит десять на два с половиной. Выходит, суточный рацион бурозубки вчетверо больше её самой. Вот это аппетит!</a:t>
            </a:r>
            <a:endParaRPr lang="ru-RU" sz="2800" dirty="0">
              <a:solidFill>
                <a:srgbClr val="0A42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22745" y="1523970"/>
            <a:ext cx="6687879" cy="4997302"/>
          </a:xfrm>
          <a:prstGeom prst="rect">
            <a:avLst/>
          </a:prstGeom>
          <a:solidFill>
            <a:schemeClr val="accent6">
              <a:lumMod val="20000"/>
              <a:lumOff val="80000"/>
              <a:alpha val="0"/>
            </a:schemeClr>
          </a:solidFill>
          <a:ln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endParaRPr lang="ru-RU" sz="2800" dirty="0">
              <a:solidFill>
                <a:srgbClr val="0A4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009" y="217713"/>
            <a:ext cx="6913983" cy="830997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II</a:t>
            </a:r>
            <a:r>
              <a:rPr lang="ru-RU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тур  «Патрикеевна»</a:t>
            </a:r>
            <a:r>
              <a:rPr lang="en-US" sz="48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48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pic>
        <p:nvPicPr>
          <p:cNvPr id="5124" name="Picture 4" descr="https://www.zastavki.com/pictures/1920x1200/2011/Animals_Beasts_Red_fox_031071_.jpg"/>
          <p:cNvPicPr>
            <a:picLocks noChangeAspect="1" noChangeArrowheads="1"/>
          </p:cNvPicPr>
          <p:nvPr/>
        </p:nvPicPr>
        <p:blipFill>
          <a:blip r:embed="rId3" cstate="print"/>
          <a:srcRect l="49808" b="52276"/>
          <a:stretch>
            <a:fillRect/>
          </a:stretch>
        </p:blipFill>
        <p:spPr bwMode="auto">
          <a:xfrm>
            <a:off x="4572000" y="1532464"/>
            <a:ext cx="3837772" cy="2313672"/>
          </a:xfrm>
          <a:prstGeom prst="rect">
            <a:avLst/>
          </a:prstGeom>
          <a:noFill/>
        </p:spPr>
      </p:pic>
      <p:pic>
        <p:nvPicPr>
          <p:cNvPr id="7" name="Picture 4" descr="https://www.zastavki.com/pictures/1920x1200/2011/Animals_Beasts_Red_fox_031071_.jpg"/>
          <p:cNvPicPr>
            <a:picLocks noChangeAspect="1" noChangeArrowheads="1"/>
          </p:cNvPicPr>
          <p:nvPr/>
        </p:nvPicPr>
        <p:blipFill>
          <a:blip r:embed="rId3" cstate="print"/>
          <a:srcRect l="49911" t="47692" b="4539"/>
          <a:stretch>
            <a:fillRect/>
          </a:stretch>
        </p:blipFill>
        <p:spPr bwMode="auto">
          <a:xfrm>
            <a:off x="4572000" y="3836709"/>
            <a:ext cx="3829917" cy="2315851"/>
          </a:xfrm>
          <a:prstGeom prst="rect">
            <a:avLst/>
          </a:prstGeom>
          <a:noFill/>
        </p:spPr>
      </p:pic>
      <p:pic>
        <p:nvPicPr>
          <p:cNvPr id="8" name="Picture 4" descr="https://www.zastavki.com/pictures/1920x1200/2011/Animals_Beasts_Red_fox_031071_.jpg"/>
          <p:cNvPicPr>
            <a:picLocks noChangeAspect="1" noChangeArrowheads="1"/>
          </p:cNvPicPr>
          <p:nvPr/>
        </p:nvPicPr>
        <p:blipFill>
          <a:blip r:embed="rId3" cstate="print"/>
          <a:srcRect r="49986" b="52081"/>
          <a:stretch>
            <a:fillRect/>
          </a:stretch>
        </p:blipFill>
        <p:spPr bwMode="auto">
          <a:xfrm>
            <a:off x="757286" y="1541892"/>
            <a:ext cx="3824141" cy="2323098"/>
          </a:xfrm>
          <a:prstGeom prst="rect">
            <a:avLst/>
          </a:prstGeom>
          <a:noFill/>
        </p:spPr>
      </p:pic>
      <p:pic>
        <p:nvPicPr>
          <p:cNvPr id="9" name="Picture 4" descr="https://www.zastavki.com/pictures/1920x1200/2011/Animals_Beasts_Red_fox_031071_.jpg"/>
          <p:cNvPicPr>
            <a:picLocks noChangeAspect="1" noChangeArrowheads="1"/>
          </p:cNvPicPr>
          <p:nvPr/>
        </p:nvPicPr>
        <p:blipFill>
          <a:blip r:embed="rId3" cstate="print"/>
          <a:srcRect t="47627" r="50007" b="4539"/>
          <a:stretch>
            <a:fillRect/>
          </a:stretch>
        </p:blipFill>
        <p:spPr bwMode="auto">
          <a:xfrm>
            <a:off x="767014" y="3837978"/>
            <a:ext cx="3822571" cy="23189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0008" y="1527142"/>
            <a:ext cx="7663985" cy="46474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A4200"/>
                </a:solidFill>
              </a:rPr>
              <a:t>Примерно лет шестьсот назад жил князь Патрикей Наримунтович, прославившийся своей хитростью и изхворотливостью. С тех пор имя Патрикей стало равнозначно слову «хитрец». А поскольку лиса в народе считалась зверем хитрым, то как верная «наследница» знаменитого князя она получила отчество Патрикеевна.</a:t>
            </a:r>
            <a:endParaRPr lang="ru-RU" sz="3200" dirty="0">
              <a:solidFill>
                <a:srgbClr val="0A4200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554" y="1529862"/>
            <a:ext cx="7666892" cy="4642338"/>
          </a:xfrm>
          <a:prstGeom prst="rect">
            <a:avLst/>
          </a:prstGeom>
          <a:noFill/>
          <a:ln w="57150" cmpd="sng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1138E-6 L -0.29184 -0.3938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29028 -0.39213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9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28715 0.27384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13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29063 0.2717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13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1200329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Может  ли  лиса  отличать  капканы          от  консервных  банок?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480" y="1731264"/>
            <a:ext cx="3486912" cy="4828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7632" y="2243327"/>
            <a:ext cx="2487168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да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66207" y="4548377"/>
            <a:ext cx="2487168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нет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480" y="1731264"/>
            <a:ext cx="3486912" cy="4828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646331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Какая  основная  пища  лисы?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480" y="1731264"/>
            <a:ext cx="3486912" cy="4828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7632" y="2243327"/>
            <a:ext cx="2487168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зайцы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66207" y="4548377"/>
            <a:ext cx="2487168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A4200"/>
                </a:solidFill>
              </a:rPr>
              <a:t>грызуны</a:t>
            </a:r>
            <a:endParaRPr lang="ru-RU" sz="4400" b="1" dirty="0">
              <a:solidFill>
                <a:srgbClr val="0A42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2480" y="1731264"/>
            <a:ext cx="3486912" cy="4828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4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15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816" y="217713"/>
            <a:ext cx="8682087" cy="1200329"/>
          </a:xfrm>
          <a:prstGeom prst="rect">
            <a:avLst/>
          </a:prstGeom>
          <a:noFill/>
          <a:effectLst>
            <a:glow rad="76200">
              <a:schemeClr val="bg1">
                <a:alpha val="79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prstMaterial="metal">
              <a:bevelT w="38100" h="38100" prst="angle"/>
              <a:bevelB w="406400" h="234950" prst="softRound"/>
              <a:extrusionClr>
                <a:srgbClr val="0A4200"/>
              </a:extrusionClr>
            </a:sp3d>
          </a:bodyPr>
          <a:lstStyle/>
          <a:p>
            <a:pPr algn="ctr"/>
            <a:r>
              <a:rPr lang="ru-RU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По  какому  признаку  можно  обнаружить присутствие  лисы  в  норе?</a:t>
            </a:r>
            <a:r>
              <a:rPr lang="en-US" sz="3600" b="1" dirty="0" smtClean="0">
                <a:ln w="22225">
                  <a:solidFill>
                    <a:srgbClr val="0A4200"/>
                  </a:solidFill>
                  <a:prstDash val="solid"/>
                </a:ln>
                <a:solidFill>
                  <a:srgbClr val="166264"/>
                </a:solidFill>
                <a:effectLst>
                  <a:glow rad="152400">
                    <a:schemeClr val="bg1">
                      <a:alpha val="80000"/>
                    </a:schemeClr>
                  </a:glow>
                </a:effectLst>
              </a:rPr>
              <a:t> </a:t>
            </a:r>
            <a:endParaRPr lang="ru-RU" sz="3600" b="1" dirty="0">
              <a:ln w="22225">
                <a:solidFill>
                  <a:srgbClr val="0A4200"/>
                </a:solidFill>
                <a:prstDash val="solid"/>
              </a:ln>
              <a:solidFill>
                <a:srgbClr val="166264"/>
              </a:solidFill>
              <a:effectLst>
                <a:glow rad="1524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480" y="1731264"/>
            <a:ext cx="3486912" cy="4828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7632" y="2243327"/>
            <a:ext cx="2487168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A4200"/>
                </a:solidFill>
              </a:rPr>
              <a:t>по следу</a:t>
            </a:r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66207" y="4548377"/>
            <a:ext cx="2487168" cy="15380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A4200"/>
                </a:solidFill>
              </a:rPr>
              <a:t>по запаху</a:t>
            </a:r>
            <a:endParaRPr lang="ru-RU" sz="4800" b="1" dirty="0">
              <a:solidFill>
                <a:srgbClr val="0A4200"/>
              </a:solidFill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8299939" y="6101861"/>
            <a:ext cx="562708" cy="484632"/>
          </a:xfrm>
          <a:prstGeom prst="rightArrow">
            <a:avLst/>
          </a:prstGeom>
          <a:solidFill>
            <a:srgbClr val="1F5F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92480" y="1731264"/>
            <a:ext cx="3486912" cy="4828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38100">
            <a:solidFill>
              <a:srgbClr val="0A4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160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75623"/>
      </a:hlink>
      <a:folHlink>
        <a:srgbClr val="53813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1601</TotalTime>
  <Words>585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Андреева</dc:creator>
  <cp:lastModifiedBy>Александр</cp:lastModifiedBy>
  <cp:revision>44</cp:revision>
  <dcterms:created xsi:type="dcterms:W3CDTF">2016-09-20T13:46:41Z</dcterms:created>
  <dcterms:modified xsi:type="dcterms:W3CDTF">2019-06-15T14:38:34Z</dcterms:modified>
</cp:coreProperties>
</file>